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54"/>
  </p:notesMasterIdLst>
  <p:sldIdLst>
    <p:sldId id="256" r:id="rId2"/>
    <p:sldId id="257" r:id="rId3"/>
    <p:sldId id="300" r:id="rId4"/>
    <p:sldId id="306" r:id="rId5"/>
    <p:sldId id="270" r:id="rId6"/>
    <p:sldId id="282" r:id="rId7"/>
    <p:sldId id="298" r:id="rId8"/>
    <p:sldId id="280" r:id="rId9"/>
    <p:sldId id="295" r:id="rId10"/>
    <p:sldId id="299" r:id="rId11"/>
    <p:sldId id="296" r:id="rId12"/>
    <p:sldId id="294" r:id="rId13"/>
    <p:sldId id="279" r:id="rId14"/>
    <p:sldId id="360" r:id="rId15"/>
    <p:sldId id="338" r:id="rId16"/>
    <p:sldId id="271" r:id="rId17"/>
    <p:sldId id="328" r:id="rId18"/>
    <p:sldId id="332" r:id="rId19"/>
    <p:sldId id="283" r:id="rId20"/>
    <p:sldId id="286" r:id="rId21"/>
    <p:sldId id="333" r:id="rId22"/>
    <p:sldId id="285" r:id="rId23"/>
    <p:sldId id="336" r:id="rId24"/>
    <p:sldId id="284" r:id="rId25"/>
    <p:sldId id="305" r:id="rId26"/>
    <p:sldId id="287" r:id="rId27"/>
    <p:sldId id="288" r:id="rId28"/>
    <p:sldId id="330" r:id="rId29"/>
    <p:sldId id="289" r:id="rId30"/>
    <p:sldId id="337" r:id="rId31"/>
    <p:sldId id="339" r:id="rId32"/>
    <p:sldId id="340" r:id="rId33"/>
    <p:sldId id="341" r:id="rId34"/>
    <p:sldId id="342" r:id="rId35"/>
    <p:sldId id="343" r:id="rId36"/>
    <p:sldId id="344" r:id="rId37"/>
    <p:sldId id="358" r:id="rId38"/>
    <p:sldId id="345" r:id="rId39"/>
    <p:sldId id="346" r:id="rId40"/>
    <p:sldId id="347" r:id="rId41"/>
    <p:sldId id="348" r:id="rId42"/>
    <p:sldId id="349" r:id="rId43"/>
    <p:sldId id="350" r:id="rId44"/>
    <p:sldId id="352" r:id="rId45"/>
    <p:sldId id="353" r:id="rId46"/>
    <p:sldId id="355" r:id="rId47"/>
    <p:sldId id="354" r:id="rId48"/>
    <p:sldId id="356" r:id="rId49"/>
    <p:sldId id="357" r:id="rId50"/>
    <p:sldId id="359" r:id="rId51"/>
    <p:sldId id="281" r:id="rId52"/>
    <p:sldId id="274" r:id="rId5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Style à thème 2 - Accentuation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Style à thème 2 - Accentuation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17"/>
    <p:restoredTop sz="92839"/>
  </p:normalViewPr>
  <p:slideViewPr>
    <p:cSldViewPr snapToGrid="0" snapToObjects="1">
      <p:cViewPr varScale="1">
        <p:scale>
          <a:sx n="128" d="100"/>
          <a:sy n="128" d="100"/>
        </p:scale>
        <p:origin x="872" y="168"/>
      </p:cViewPr>
      <p:guideLst/>
    </p:cSldViewPr>
  </p:slideViewPr>
  <p:outlineViewPr>
    <p:cViewPr>
      <p:scale>
        <a:sx n="33" d="100"/>
        <a:sy n="33" d="100"/>
      </p:scale>
      <p:origin x="0" y="-4576"/>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07A61-9ADB-E842-A844-22A45265207A}" type="datetimeFigureOut">
              <a:rPr lang="fr-FR" smtClean="0"/>
              <a:t>07/07/2022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8EC80-C48B-A841-8B22-24FCDA3CC1F8}" type="slidenum">
              <a:rPr lang="fr-FR" smtClean="0"/>
              <a:t>‹N°›</a:t>
            </a:fld>
            <a:endParaRPr lang="fr-FR"/>
          </a:p>
        </p:txBody>
      </p:sp>
    </p:spTree>
    <p:extLst>
      <p:ext uri="{BB962C8B-B14F-4D97-AF65-F5344CB8AC3E}">
        <p14:creationId xmlns:p14="http://schemas.microsoft.com/office/powerpoint/2010/main" val="3766848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1</a:t>
            </a:fld>
            <a:endParaRPr lang="fr-FR"/>
          </a:p>
        </p:txBody>
      </p:sp>
    </p:spTree>
    <p:extLst>
      <p:ext uri="{BB962C8B-B14F-4D97-AF65-F5344CB8AC3E}">
        <p14:creationId xmlns:p14="http://schemas.microsoft.com/office/powerpoint/2010/main" val="606568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20</a:t>
            </a:fld>
            <a:endParaRPr lang="fr-FR"/>
          </a:p>
        </p:txBody>
      </p:sp>
    </p:spTree>
    <p:extLst>
      <p:ext uri="{BB962C8B-B14F-4D97-AF65-F5344CB8AC3E}">
        <p14:creationId xmlns:p14="http://schemas.microsoft.com/office/powerpoint/2010/main" val="1342449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21</a:t>
            </a:fld>
            <a:endParaRPr lang="fr-FR"/>
          </a:p>
        </p:txBody>
      </p:sp>
    </p:spTree>
    <p:extLst>
      <p:ext uri="{BB962C8B-B14F-4D97-AF65-F5344CB8AC3E}">
        <p14:creationId xmlns:p14="http://schemas.microsoft.com/office/powerpoint/2010/main" val="4175019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22</a:t>
            </a:fld>
            <a:endParaRPr lang="fr-FR"/>
          </a:p>
        </p:txBody>
      </p:sp>
    </p:spTree>
    <p:extLst>
      <p:ext uri="{BB962C8B-B14F-4D97-AF65-F5344CB8AC3E}">
        <p14:creationId xmlns:p14="http://schemas.microsoft.com/office/powerpoint/2010/main" val="1375219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24</a:t>
            </a:fld>
            <a:endParaRPr lang="fr-FR"/>
          </a:p>
        </p:txBody>
      </p:sp>
    </p:spTree>
    <p:extLst>
      <p:ext uri="{BB962C8B-B14F-4D97-AF65-F5344CB8AC3E}">
        <p14:creationId xmlns:p14="http://schemas.microsoft.com/office/powerpoint/2010/main" val="413690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25</a:t>
            </a:fld>
            <a:endParaRPr lang="fr-FR"/>
          </a:p>
        </p:txBody>
      </p:sp>
    </p:spTree>
    <p:extLst>
      <p:ext uri="{BB962C8B-B14F-4D97-AF65-F5344CB8AC3E}">
        <p14:creationId xmlns:p14="http://schemas.microsoft.com/office/powerpoint/2010/main" val="2770402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26</a:t>
            </a:fld>
            <a:endParaRPr lang="fr-FR"/>
          </a:p>
        </p:txBody>
      </p:sp>
    </p:spTree>
    <p:extLst>
      <p:ext uri="{BB962C8B-B14F-4D97-AF65-F5344CB8AC3E}">
        <p14:creationId xmlns:p14="http://schemas.microsoft.com/office/powerpoint/2010/main" val="3048496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27</a:t>
            </a:fld>
            <a:endParaRPr lang="fr-FR"/>
          </a:p>
        </p:txBody>
      </p:sp>
    </p:spTree>
    <p:extLst>
      <p:ext uri="{BB962C8B-B14F-4D97-AF65-F5344CB8AC3E}">
        <p14:creationId xmlns:p14="http://schemas.microsoft.com/office/powerpoint/2010/main" val="224424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28</a:t>
            </a:fld>
            <a:endParaRPr lang="fr-FR"/>
          </a:p>
        </p:txBody>
      </p:sp>
    </p:spTree>
    <p:extLst>
      <p:ext uri="{BB962C8B-B14F-4D97-AF65-F5344CB8AC3E}">
        <p14:creationId xmlns:p14="http://schemas.microsoft.com/office/powerpoint/2010/main" val="2512828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29</a:t>
            </a:fld>
            <a:endParaRPr lang="fr-FR"/>
          </a:p>
        </p:txBody>
      </p:sp>
    </p:spTree>
    <p:extLst>
      <p:ext uri="{BB962C8B-B14F-4D97-AF65-F5344CB8AC3E}">
        <p14:creationId xmlns:p14="http://schemas.microsoft.com/office/powerpoint/2010/main" val="1619734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32</a:t>
            </a:fld>
            <a:endParaRPr lang="fr-FR"/>
          </a:p>
        </p:txBody>
      </p:sp>
    </p:spTree>
    <p:extLst>
      <p:ext uri="{BB962C8B-B14F-4D97-AF65-F5344CB8AC3E}">
        <p14:creationId xmlns:p14="http://schemas.microsoft.com/office/powerpoint/2010/main" val="72171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2</a:t>
            </a:fld>
            <a:endParaRPr lang="fr-FR"/>
          </a:p>
        </p:txBody>
      </p:sp>
    </p:spTree>
    <p:extLst>
      <p:ext uri="{BB962C8B-B14F-4D97-AF65-F5344CB8AC3E}">
        <p14:creationId xmlns:p14="http://schemas.microsoft.com/office/powerpoint/2010/main" val="701133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48</a:t>
            </a:fld>
            <a:endParaRPr lang="fr-FR"/>
          </a:p>
        </p:txBody>
      </p:sp>
    </p:spTree>
    <p:extLst>
      <p:ext uri="{BB962C8B-B14F-4D97-AF65-F5344CB8AC3E}">
        <p14:creationId xmlns:p14="http://schemas.microsoft.com/office/powerpoint/2010/main" val="3888791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49</a:t>
            </a:fld>
            <a:endParaRPr lang="fr-FR"/>
          </a:p>
        </p:txBody>
      </p:sp>
    </p:spTree>
    <p:extLst>
      <p:ext uri="{BB962C8B-B14F-4D97-AF65-F5344CB8AC3E}">
        <p14:creationId xmlns:p14="http://schemas.microsoft.com/office/powerpoint/2010/main" val="3002912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51</a:t>
            </a:fld>
            <a:endParaRPr lang="fr-FR"/>
          </a:p>
        </p:txBody>
      </p:sp>
    </p:spTree>
    <p:extLst>
      <p:ext uri="{BB962C8B-B14F-4D97-AF65-F5344CB8AC3E}">
        <p14:creationId xmlns:p14="http://schemas.microsoft.com/office/powerpoint/2010/main" val="2440430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3</a:t>
            </a:fld>
            <a:endParaRPr lang="fr-FR"/>
          </a:p>
        </p:txBody>
      </p:sp>
    </p:spTree>
    <p:extLst>
      <p:ext uri="{BB962C8B-B14F-4D97-AF65-F5344CB8AC3E}">
        <p14:creationId xmlns:p14="http://schemas.microsoft.com/office/powerpoint/2010/main" val="54004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4</a:t>
            </a:fld>
            <a:endParaRPr lang="fr-FR"/>
          </a:p>
        </p:txBody>
      </p:sp>
    </p:spTree>
    <p:extLst>
      <p:ext uri="{BB962C8B-B14F-4D97-AF65-F5344CB8AC3E}">
        <p14:creationId xmlns:p14="http://schemas.microsoft.com/office/powerpoint/2010/main" val="1150766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6</a:t>
            </a:fld>
            <a:endParaRPr lang="fr-FR"/>
          </a:p>
        </p:txBody>
      </p:sp>
    </p:spTree>
    <p:extLst>
      <p:ext uri="{BB962C8B-B14F-4D97-AF65-F5344CB8AC3E}">
        <p14:creationId xmlns:p14="http://schemas.microsoft.com/office/powerpoint/2010/main" val="268471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7</a:t>
            </a:fld>
            <a:endParaRPr lang="fr-FR"/>
          </a:p>
        </p:txBody>
      </p:sp>
    </p:spTree>
    <p:extLst>
      <p:ext uri="{BB962C8B-B14F-4D97-AF65-F5344CB8AC3E}">
        <p14:creationId xmlns:p14="http://schemas.microsoft.com/office/powerpoint/2010/main" val="4146526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8</a:t>
            </a:fld>
            <a:endParaRPr lang="fr-FR"/>
          </a:p>
        </p:txBody>
      </p:sp>
    </p:spTree>
    <p:extLst>
      <p:ext uri="{BB962C8B-B14F-4D97-AF65-F5344CB8AC3E}">
        <p14:creationId xmlns:p14="http://schemas.microsoft.com/office/powerpoint/2010/main" val="2729437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16</a:t>
            </a:fld>
            <a:endParaRPr lang="fr-FR"/>
          </a:p>
        </p:txBody>
      </p:sp>
    </p:spTree>
    <p:extLst>
      <p:ext uri="{BB962C8B-B14F-4D97-AF65-F5344CB8AC3E}">
        <p14:creationId xmlns:p14="http://schemas.microsoft.com/office/powerpoint/2010/main" val="286445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4E8EC80-C48B-A841-8B22-24FCDA3CC1F8}" type="slidenum">
              <a:rPr lang="fr-FR" smtClean="0"/>
              <a:t>19</a:t>
            </a:fld>
            <a:endParaRPr lang="fr-FR"/>
          </a:p>
        </p:txBody>
      </p:sp>
    </p:spTree>
    <p:extLst>
      <p:ext uri="{BB962C8B-B14F-4D97-AF65-F5344CB8AC3E}">
        <p14:creationId xmlns:p14="http://schemas.microsoft.com/office/powerpoint/2010/main" val="963546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7/7/22</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‹N°›</a:t>
            </a:fld>
            <a:endParaRPr lang="en-US"/>
          </a:p>
        </p:txBody>
      </p:sp>
    </p:spTree>
    <p:extLst>
      <p:ext uri="{BB962C8B-B14F-4D97-AF65-F5344CB8AC3E}">
        <p14:creationId xmlns:p14="http://schemas.microsoft.com/office/powerpoint/2010/main" val="3493114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7/7/22</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‹N°›</a:t>
            </a:fld>
            <a:endParaRPr lang="en-US"/>
          </a:p>
        </p:txBody>
      </p:sp>
    </p:spTree>
    <p:extLst>
      <p:ext uri="{BB962C8B-B14F-4D97-AF65-F5344CB8AC3E}">
        <p14:creationId xmlns:p14="http://schemas.microsoft.com/office/powerpoint/2010/main" val="1387183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7/7/22</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‹N°›</a:t>
            </a:fld>
            <a:endParaRPr lang="en-US"/>
          </a:p>
        </p:txBody>
      </p:sp>
    </p:spTree>
    <p:extLst>
      <p:ext uri="{BB962C8B-B14F-4D97-AF65-F5344CB8AC3E}">
        <p14:creationId xmlns:p14="http://schemas.microsoft.com/office/powerpoint/2010/main" val="244440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7/7/22</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‹N°›</a:t>
            </a:fld>
            <a:endParaRPr lang="en-US"/>
          </a:p>
        </p:txBody>
      </p:sp>
    </p:spTree>
    <p:extLst>
      <p:ext uri="{BB962C8B-B14F-4D97-AF65-F5344CB8AC3E}">
        <p14:creationId xmlns:p14="http://schemas.microsoft.com/office/powerpoint/2010/main" val="3789152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7/7/22</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‹N°›</a:t>
            </a:fld>
            <a:endParaRPr lang="en-US"/>
          </a:p>
        </p:txBody>
      </p:sp>
    </p:spTree>
    <p:extLst>
      <p:ext uri="{BB962C8B-B14F-4D97-AF65-F5344CB8AC3E}">
        <p14:creationId xmlns:p14="http://schemas.microsoft.com/office/powerpoint/2010/main" val="2908229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7/7/22</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‹N°›</a:t>
            </a:fld>
            <a:endParaRPr lang="en-US"/>
          </a:p>
        </p:txBody>
      </p:sp>
    </p:spTree>
    <p:extLst>
      <p:ext uri="{BB962C8B-B14F-4D97-AF65-F5344CB8AC3E}">
        <p14:creationId xmlns:p14="http://schemas.microsoft.com/office/powerpoint/2010/main" val="3533432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7/7/22</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‹N°›</a:t>
            </a:fld>
            <a:endParaRPr lang="en-US"/>
          </a:p>
        </p:txBody>
      </p:sp>
    </p:spTree>
    <p:extLst>
      <p:ext uri="{BB962C8B-B14F-4D97-AF65-F5344CB8AC3E}">
        <p14:creationId xmlns:p14="http://schemas.microsoft.com/office/powerpoint/2010/main" val="374000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7/7/22</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‹N°›</a:t>
            </a:fld>
            <a:endParaRPr lang="en-US"/>
          </a:p>
        </p:txBody>
      </p:sp>
    </p:spTree>
    <p:extLst>
      <p:ext uri="{BB962C8B-B14F-4D97-AF65-F5344CB8AC3E}">
        <p14:creationId xmlns:p14="http://schemas.microsoft.com/office/powerpoint/2010/main" val="3169991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7/7/22</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‹N°›</a:t>
            </a:fld>
            <a:endParaRPr lang="en-US"/>
          </a:p>
        </p:txBody>
      </p:sp>
    </p:spTree>
    <p:extLst>
      <p:ext uri="{BB962C8B-B14F-4D97-AF65-F5344CB8AC3E}">
        <p14:creationId xmlns:p14="http://schemas.microsoft.com/office/powerpoint/2010/main" val="4276886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7/7/22</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‹N°›</a:t>
            </a:fld>
            <a:endParaRPr lang="en-US"/>
          </a:p>
        </p:txBody>
      </p:sp>
    </p:spTree>
    <p:extLst>
      <p:ext uri="{BB962C8B-B14F-4D97-AF65-F5344CB8AC3E}">
        <p14:creationId xmlns:p14="http://schemas.microsoft.com/office/powerpoint/2010/main" val="643079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7/7/22</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‹N°›</a:t>
            </a:fld>
            <a:endParaRPr lang="en-US"/>
          </a:p>
        </p:txBody>
      </p:sp>
    </p:spTree>
    <p:extLst>
      <p:ext uri="{BB962C8B-B14F-4D97-AF65-F5344CB8AC3E}">
        <p14:creationId xmlns:p14="http://schemas.microsoft.com/office/powerpoint/2010/main" val="3866132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7/7/22</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‹N°›</a:t>
            </a:fld>
            <a:endParaRPr lang="en-US"/>
          </a:p>
        </p:txBody>
      </p:sp>
    </p:spTree>
    <p:extLst>
      <p:ext uri="{BB962C8B-B14F-4D97-AF65-F5344CB8AC3E}">
        <p14:creationId xmlns:p14="http://schemas.microsoft.com/office/powerpoint/2010/main" val="315354241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2" r:id="rId10"/>
    <p:sldLayoutId id="2147483761"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www.passeportsante.net/portail/nutriments" TargetMode="External"/><Relationship Id="rId2" Type="http://schemas.openxmlformats.org/officeDocument/2006/relationships/hyperlink" Target="https://ciqual.anses.fr/#/constituants/10004/sel-chlorure-de-sodium-(g-100-g)" TargetMode="External"/><Relationship Id="rId1" Type="http://schemas.openxmlformats.org/officeDocument/2006/relationships/slideLayout" Target="../slideLayouts/slideLayout2.xml"/><Relationship Id="rId6" Type="http://schemas.openxmlformats.org/officeDocument/2006/relationships/hyperlink" Target="https://quoidansmonassiette.fr/comment-est-calcule-le-nutri-score-logo-nutritionnel/" TargetMode="External"/><Relationship Id="rId5" Type="http://schemas.openxmlformats.org/officeDocument/2006/relationships/hyperlink" Target="https://www.quechoisir.org/action-ufc-que-choisir-additifs-alimentaires-87-molecules-a-eviter-n59897/" TargetMode="External"/><Relationship Id="rId4" Type="http://schemas.openxmlformats.org/officeDocument/2006/relationships/hyperlink" Target="https://sante.journaldesfemmes.fr/calories/classement/aliments/acides-gras-satures"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6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2C683601-D654-2F45-9ED4-5072D52208CB}"/>
              </a:ext>
            </a:extLst>
          </p:cNvPr>
          <p:cNvSpPr>
            <a:spLocks noGrp="1"/>
          </p:cNvSpPr>
          <p:nvPr>
            <p:ph type="ctrTitle"/>
          </p:nvPr>
        </p:nvSpPr>
        <p:spPr>
          <a:xfrm>
            <a:off x="838200" y="596644"/>
            <a:ext cx="10746213" cy="2496008"/>
          </a:xfrm>
        </p:spPr>
        <p:txBody>
          <a:bodyPr anchor="b">
            <a:normAutofit fontScale="90000"/>
          </a:bodyPr>
          <a:lstStyle/>
          <a:p>
            <a:pPr>
              <a:lnSpc>
                <a:spcPct val="90000"/>
              </a:lnSpc>
            </a:pPr>
            <a:br>
              <a:rPr lang="fr-FR" sz="3100" dirty="0">
                <a:ln w="0"/>
                <a:effectLst>
                  <a:outerShdw blurRad="38100" dist="25400" dir="5400000" algn="ctr" rotWithShape="0">
                    <a:srgbClr val="6E747A">
                      <a:alpha val="43000"/>
                    </a:srgbClr>
                  </a:outerShdw>
                </a:effectLst>
              </a:rPr>
            </a:br>
            <a:br>
              <a:rPr lang="fr-FR" sz="3100" dirty="0">
                <a:ln w="0"/>
                <a:effectLst>
                  <a:outerShdw blurRad="38100" dist="25400" dir="5400000" algn="ctr" rotWithShape="0">
                    <a:srgbClr val="6E747A">
                      <a:alpha val="43000"/>
                    </a:srgbClr>
                  </a:outerShdw>
                </a:effectLst>
              </a:rPr>
            </a:br>
            <a:r>
              <a:rPr lang="fr-FR" sz="4400" dirty="0">
                <a:ln w="0"/>
                <a:effectLst>
                  <a:outerShdw blurRad="38100" dist="25400" dir="5400000" algn="ctr" rotWithShape="0">
                    <a:srgbClr val="6E747A">
                      <a:alpha val="43000"/>
                    </a:srgbClr>
                  </a:outerShdw>
                </a:effectLst>
              </a:rPr>
              <a:t>Présentation du projet 3 :</a:t>
            </a:r>
            <a:br>
              <a:rPr lang="fr-FR" sz="4400" dirty="0">
                <a:ln w="0"/>
                <a:effectLst>
                  <a:outerShdw blurRad="38100" dist="25400" dir="5400000" algn="ctr" rotWithShape="0">
                    <a:srgbClr val="6E747A">
                      <a:alpha val="43000"/>
                    </a:srgbClr>
                  </a:outerShdw>
                </a:effectLst>
              </a:rPr>
            </a:br>
            <a:r>
              <a:rPr lang="fr-FR" sz="4400" dirty="0">
                <a:ln w="0"/>
                <a:effectLst>
                  <a:outerShdw blurRad="38100" dist="25400" dir="5400000" algn="ctr" rotWithShape="0">
                    <a:srgbClr val="6E747A">
                      <a:alpha val="43000"/>
                    </a:srgbClr>
                  </a:outerShdw>
                </a:effectLst>
              </a:rPr>
              <a:t>Concevez une application au service de la santé publique</a:t>
            </a:r>
            <a:br>
              <a:rPr lang="fr-MA" b="1" dirty="0"/>
            </a:br>
            <a:r>
              <a:rPr lang="fr-FR" sz="3100" dirty="0">
                <a:ln w="0"/>
                <a:effectLst>
                  <a:outerShdw blurRad="38100" dist="25400" dir="5400000" algn="ctr" rotWithShape="0">
                    <a:srgbClr val="6E747A">
                      <a:alpha val="43000"/>
                    </a:srgbClr>
                  </a:outerShdw>
                </a:effectLst>
              </a:rPr>
              <a:t> </a:t>
            </a:r>
          </a:p>
        </p:txBody>
      </p:sp>
      <p:sp>
        <p:nvSpPr>
          <p:cNvPr id="3" name="Sous-titre 2">
            <a:extLst>
              <a:ext uri="{FF2B5EF4-FFF2-40B4-BE49-F238E27FC236}">
                <a16:creationId xmlns:a16="http://schemas.microsoft.com/office/drawing/2014/main" id="{194FE4A7-FD2B-EF4C-B8D7-03F395E971A2}"/>
              </a:ext>
            </a:extLst>
          </p:cNvPr>
          <p:cNvSpPr>
            <a:spLocks noGrp="1"/>
          </p:cNvSpPr>
          <p:nvPr>
            <p:ph type="subTitle" idx="1"/>
          </p:nvPr>
        </p:nvSpPr>
        <p:spPr>
          <a:xfrm>
            <a:off x="7233719" y="3429000"/>
            <a:ext cx="4707802" cy="2832356"/>
          </a:xfrm>
        </p:spPr>
        <p:txBody>
          <a:bodyPr anchor="b">
            <a:normAutofit/>
          </a:bodyPr>
          <a:lstStyle/>
          <a:p>
            <a:pPr algn="r"/>
            <a:r>
              <a:rPr lang="fr-FR" dirty="0"/>
              <a:t>	</a:t>
            </a:r>
            <a:r>
              <a:rPr lang="fr-FR" b="1" dirty="0">
                <a:ln w="12700">
                  <a:solidFill>
                    <a:schemeClr val="accent5"/>
                  </a:solidFill>
                  <a:prstDash val="solid"/>
                </a:ln>
                <a:solidFill>
                  <a:srgbClr val="002060"/>
                </a:solidFill>
              </a:rPr>
              <a:t>Préparé par : MAGHLAZI Hanane</a:t>
            </a:r>
            <a:endParaRPr lang="fr-FR" dirty="0">
              <a:solidFill>
                <a:srgbClr val="002060"/>
              </a:solidFill>
            </a:endParaRPr>
          </a:p>
        </p:txBody>
      </p:sp>
      <p:pic>
        <p:nvPicPr>
          <p:cNvPr id="60" name="Picture 3">
            <a:extLst>
              <a:ext uri="{FF2B5EF4-FFF2-40B4-BE49-F238E27FC236}">
                <a16:creationId xmlns:a16="http://schemas.microsoft.com/office/drawing/2014/main" id="{BBCC2C5D-7CB4-4CE8-B59F-B9BED68AFB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443"/>
          <a:stretch/>
        </p:blipFill>
        <p:spPr>
          <a:xfrm>
            <a:off x="838200" y="3135086"/>
            <a:ext cx="5811982" cy="3084739"/>
          </a:xfrm>
          <a:prstGeom prst="rect">
            <a:avLst/>
          </a:prstGeom>
        </p:spPr>
      </p:pic>
    </p:spTree>
    <p:extLst>
      <p:ext uri="{BB962C8B-B14F-4D97-AF65-F5344CB8AC3E}">
        <p14:creationId xmlns:p14="http://schemas.microsoft.com/office/powerpoint/2010/main" val="214966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6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9B0CC-6099-A548-9DBF-F6A09ACEBB49}"/>
              </a:ext>
            </a:extLst>
          </p:cNvPr>
          <p:cNvSpPr>
            <a:spLocks noGrp="1"/>
          </p:cNvSpPr>
          <p:nvPr>
            <p:ph type="title"/>
          </p:nvPr>
        </p:nvSpPr>
        <p:spPr>
          <a:xfrm>
            <a:off x="838200" y="365126"/>
            <a:ext cx="10515600" cy="917410"/>
          </a:xfrm>
        </p:spPr>
        <p:txBody>
          <a:bodyPr>
            <a:normAutofit/>
          </a:bodyPr>
          <a:lstStyle/>
          <a:p>
            <a:pPr algn="ctr"/>
            <a:r>
              <a:rPr lang="fr-MA" sz="3600" b="1" dirty="0"/>
              <a:t>Nettoyage du jeu de données :</a:t>
            </a:r>
            <a:endParaRPr lang="fr-FR" sz="3600" dirty="0"/>
          </a:p>
        </p:txBody>
      </p:sp>
      <p:sp>
        <p:nvSpPr>
          <p:cNvPr id="6" name="Espace réservé du contenu 5">
            <a:extLst>
              <a:ext uri="{FF2B5EF4-FFF2-40B4-BE49-F238E27FC236}">
                <a16:creationId xmlns:a16="http://schemas.microsoft.com/office/drawing/2014/main" id="{3EAC3F63-8820-444C-8549-486F19FD6173}"/>
              </a:ext>
            </a:extLst>
          </p:cNvPr>
          <p:cNvSpPr>
            <a:spLocks noGrp="1"/>
          </p:cNvSpPr>
          <p:nvPr>
            <p:ph idx="1"/>
          </p:nvPr>
        </p:nvSpPr>
        <p:spPr/>
        <p:txBody>
          <a:bodyPr/>
          <a:lstStyle/>
          <a:p>
            <a:pPr marL="0" indent="0">
              <a:buNone/>
            </a:pPr>
            <a:r>
              <a:rPr lang="fr-FR" dirty="0"/>
              <a:t>- Lecture des colonnes et suppression des colonnes inutiles à l'analyse:</a:t>
            </a:r>
          </a:p>
          <a:p>
            <a:pPr marL="0" indent="0">
              <a:buNone/>
            </a:pPr>
            <a:endParaRPr lang="fr-FR" dirty="0"/>
          </a:p>
        </p:txBody>
      </p:sp>
      <p:pic>
        <p:nvPicPr>
          <p:cNvPr id="8" name="Image 7">
            <a:extLst>
              <a:ext uri="{FF2B5EF4-FFF2-40B4-BE49-F238E27FC236}">
                <a16:creationId xmlns:a16="http://schemas.microsoft.com/office/drawing/2014/main" id="{E1C05532-7150-704A-929D-9FC8B5BCD332}"/>
              </a:ext>
            </a:extLst>
          </p:cNvPr>
          <p:cNvPicPr>
            <a:picLocks noChangeAspect="1"/>
          </p:cNvPicPr>
          <p:nvPr/>
        </p:nvPicPr>
        <p:blipFill>
          <a:blip r:embed="rId2"/>
          <a:stretch>
            <a:fillRect/>
          </a:stretch>
        </p:blipFill>
        <p:spPr>
          <a:xfrm>
            <a:off x="838200" y="3024565"/>
            <a:ext cx="9741984" cy="2068706"/>
          </a:xfrm>
          <a:prstGeom prst="rect">
            <a:avLst/>
          </a:prstGeom>
        </p:spPr>
      </p:pic>
    </p:spTree>
    <p:extLst>
      <p:ext uri="{BB962C8B-B14F-4D97-AF65-F5344CB8AC3E}">
        <p14:creationId xmlns:p14="http://schemas.microsoft.com/office/powerpoint/2010/main" val="414744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C54E50-E7C7-554B-9EDE-ACA8A3F4C037}"/>
              </a:ext>
            </a:extLst>
          </p:cNvPr>
          <p:cNvSpPr>
            <a:spLocks noGrp="1"/>
          </p:cNvSpPr>
          <p:nvPr>
            <p:ph type="title"/>
          </p:nvPr>
        </p:nvSpPr>
        <p:spPr>
          <a:xfrm>
            <a:off x="838200" y="365126"/>
            <a:ext cx="10515600" cy="824318"/>
          </a:xfrm>
        </p:spPr>
        <p:txBody>
          <a:bodyPr>
            <a:noAutofit/>
          </a:bodyPr>
          <a:lstStyle/>
          <a:p>
            <a:pPr algn="ctr"/>
            <a:r>
              <a:rPr lang="fr-MA" sz="3600" b="1" dirty="0"/>
              <a:t>Nettoyage du jeu de données :</a:t>
            </a:r>
            <a:endParaRPr lang="fr-FR" sz="3600" dirty="0"/>
          </a:p>
        </p:txBody>
      </p:sp>
      <p:sp>
        <p:nvSpPr>
          <p:cNvPr id="4" name="Espace réservé du contenu 3">
            <a:extLst>
              <a:ext uri="{FF2B5EF4-FFF2-40B4-BE49-F238E27FC236}">
                <a16:creationId xmlns:a16="http://schemas.microsoft.com/office/drawing/2014/main" id="{3DC63C34-9B11-E44B-9B81-C136F61D72A5}"/>
              </a:ext>
            </a:extLst>
          </p:cNvPr>
          <p:cNvSpPr>
            <a:spLocks noGrp="1"/>
          </p:cNvSpPr>
          <p:nvPr>
            <p:ph idx="1"/>
          </p:nvPr>
        </p:nvSpPr>
        <p:spPr>
          <a:xfrm>
            <a:off x="838200" y="1940875"/>
            <a:ext cx="10424532" cy="1488125"/>
          </a:xfrm>
        </p:spPr>
        <p:txBody>
          <a:bodyPr/>
          <a:lstStyle/>
          <a:p>
            <a:r>
              <a:rPr lang="fr-FR" dirty="0"/>
              <a:t>Sur plusieurs colonnes il y a la même variable avec _tags</a:t>
            </a:r>
          </a:p>
          <a:p>
            <a:r>
              <a:rPr lang="fr-FR" dirty="0"/>
              <a:t>Sur plusieurs colonnes il y a la même variable avec _fr</a:t>
            </a:r>
          </a:p>
          <a:p>
            <a:r>
              <a:rPr lang="fr-FR" dirty="0"/>
              <a:t>Ce sont des colonnes redondantes</a:t>
            </a:r>
          </a:p>
          <a:p>
            <a:endParaRPr lang="fr-FR" dirty="0"/>
          </a:p>
        </p:txBody>
      </p:sp>
      <p:pic>
        <p:nvPicPr>
          <p:cNvPr id="5" name="Image 4" descr="Une image contenant texte&#10;&#10;Description générée automatiquement">
            <a:extLst>
              <a:ext uri="{FF2B5EF4-FFF2-40B4-BE49-F238E27FC236}">
                <a16:creationId xmlns:a16="http://schemas.microsoft.com/office/drawing/2014/main" id="{B5E1CE5C-4A81-ED41-8A7A-BA15CF63CC7C}"/>
              </a:ext>
            </a:extLst>
          </p:cNvPr>
          <p:cNvPicPr>
            <a:picLocks noChangeAspect="1"/>
          </p:cNvPicPr>
          <p:nvPr/>
        </p:nvPicPr>
        <p:blipFill>
          <a:blip r:embed="rId2"/>
          <a:stretch>
            <a:fillRect/>
          </a:stretch>
        </p:blipFill>
        <p:spPr>
          <a:xfrm>
            <a:off x="142178" y="3270456"/>
            <a:ext cx="4875871" cy="2398100"/>
          </a:xfrm>
          <a:prstGeom prst="rect">
            <a:avLst/>
          </a:prstGeom>
        </p:spPr>
      </p:pic>
      <p:sp>
        <p:nvSpPr>
          <p:cNvPr id="6" name="ZoneTexte 5">
            <a:extLst>
              <a:ext uri="{FF2B5EF4-FFF2-40B4-BE49-F238E27FC236}">
                <a16:creationId xmlns:a16="http://schemas.microsoft.com/office/drawing/2014/main" id="{55382135-57E4-384F-91A1-6CC47C3C98C9}"/>
              </a:ext>
            </a:extLst>
          </p:cNvPr>
          <p:cNvSpPr txBox="1"/>
          <p:nvPr/>
        </p:nvSpPr>
        <p:spPr>
          <a:xfrm>
            <a:off x="6244683" y="4616605"/>
            <a:ext cx="4100803" cy="369332"/>
          </a:xfrm>
          <a:prstGeom prst="rect">
            <a:avLst/>
          </a:prstGeom>
          <a:noFill/>
        </p:spPr>
        <p:txBody>
          <a:bodyPr wrap="none" rtlCol="0">
            <a:spAutoFit/>
          </a:bodyPr>
          <a:lstStyle/>
          <a:p>
            <a:r>
              <a:rPr lang="fr-FR" dirty="0"/>
              <a:t>- De même pour les colonnes avec -fr</a:t>
            </a:r>
          </a:p>
        </p:txBody>
      </p:sp>
      <p:pic>
        <p:nvPicPr>
          <p:cNvPr id="11" name="Image 10">
            <a:extLst>
              <a:ext uri="{FF2B5EF4-FFF2-40B4-BE49-F238E27FC236}">
                <a16:creationId xmlns:a16="http://schemas.microsoft.com/office/drawing/2014/main" id="{AFEFF572-4C5E-9649-80F1-BF5E93D24352}"/>
              </a:ext>
            </a:extLst>
          </p:cNvPr>
          <p:cNvPicPr>
            <a:picLocks noChangeAspect="1"/>
          </p:cNvPicPr>
          <p:nvPr/>
        </p:nvPicPr>
        <p:blipFill>
          <a:blip r:embed="rId3"/>
          <a:stretch>
            <a:fillRect/>
          </a:stretch>
        </p:blipFill>
        <p:spPr>
          <a:xfrm>
            <a:off x="142178" y="5487202"/>
            <a:ext cx="12158950" cy="1368960"/>
          </a:xfrm>
          <a:prstGeom prst="rect">
            <a:avLst/>
          </a:prstGeom>
        </p:spPr>
      </p:pic>
    </p:spTree>
    <p:extLst>
      <p:ext uri="{BB962C8B-B14F-4D97-AF65-F5344CB8AC3E}">
        <p14:creationId xmlns:p14="http://schemas.microsoft.com/office/powerpoint/2010/main" val="2426679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6FBC1A-5833-B54A-8CCC-45E34BE144BF}"/>
              </a:ext>
            </a:extLst>
          </p:cNvPr>
          <p:cNvSpPr>
            <a:spLocks noGrp="1"/>
          </p:cNvSpPr>
          <p:nvPr>
            <p:ph type="title"/>
          </p:nvPr>
        </p:nvSpPr>
        <p:spPr>
          <a:xfrm>
            <a:off x="838200" y="255638"/>
            <a:ext cx="10515600" cy="827728"/>
          </a:xfrm>
        </p:spPr>
        <p:txBody>
          <a:bodyPr>
            <a:noAutofit/>
          </a:bodyPr>
          <a:lstStyle/>
          <a:p>
            <a:pPr algn="ctr"/>
            <a:r>
              <a:rPr lang="fr-MA" sz="4400" b="1" dirty="0"/>
              <a:t>Nettoyage du jeu de données :</a:t>
            </a:r>
            <a:endParaRPr lang="fr-FR" sz="4400" dirty="0"/>
          </a:p>
        </p:txBody>
      </p:sp>
      <p:pic>
        <p:nvPicPr>
          <p:cNvPr id="6" name="Espace réservé du contenu 5">
            <a:extLst>
              <a:ext uri="{FF2B5EF4-FFF2-40B4-BE49-F238E27FC236}">
                <a16:creationId xmlns:a16="http://schemas.microsoft.com/office/drawing/2014/main" id="{FFFB37CD-C09B-474F-BB85-2424DDC0F5E2}"/>
              </a:ext>
            </a:extLst>
          </p:cNvPr>
          <p:cNvPicPr>
            <a:picLocks noGrp="1" noChangeAspect="1"/>
          </p:cNvPicPr>
          <p:nvPr>
            <p:ph idx="1"/>
          </p:nvPr>
        </p:nvPicPr>
        <p:blipFill>
          <a:blip r:embed="rId2"/>
          <a:stretch>
            <a:fillRect/>
          </a:stretch>
        </p:blipFill>
        <p:spPr>
          <a:xfrm>
            <a:off x="1306286" y="1684051"/>
            <a:ext cx="9198163" cy="5173949"/>
          </a:xfrm>
        </p:spPr>
      </p:pic>
    </p:spTree>
    <p:extLst>
      <p:ext uri="{BB962C8B-B14F-4D97-AF65-F5344CB8AC3E}">
        <p14:creationId xmlns:p14="http://schemas.microsoft.com/office/powerpoint/2010/main" val="20113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AEE85A-AE2D-0B45-8265-272A9A7739F3}"/>
              </a:ext>
            </a:extLst>
          </p:cNvPr>
          <p:cNvSpPr>
            <a:spLocks noGrp="1"/>
          </p:cNvSpPr>
          <p:nvPr>
            <p:ph type="title"/>
          </p:nvPr>
        </p:nvSpPr>
        <p:spPr>
          <a:xfrm>
            <a:off x="838200" y="237308"/>
            <a:ext cx="10515600" cy="865936"/>
          </a:xfrm>
        </p:spPr>
        <p:txBody>
          <a:bodyPr>
            <a:noAutofit/>
          </a:bodyPr>
          <a:lstStyle/>
          <a:p>
            <a:pPr algn="ctr"/>
            <a:r>
              <a:rPr lang="fr-MA" sz="3600" b="1" dirty="0"/>
              <a:t>Gestion des doublons</a:t>
            </a:r>
          </a:p>
        </p:txBody>
      </p:sp>
      <p:sp>
        <p:nvSpPr>
          <p:cNvPr id="4" name="Espace réservé du contenu 3">
            <a:extLst>
              <a:ext uri="{FF2B5EF4-FFF2-40B4-BE49-F238E27FC236}">
                <a16:creationId xmlns:a16="http://schemas.microsoft.com/office/drawing/2014/main" id="{494F24F9-5489-AC4C-B5B5-9918BCB13F8A}"/>
              </a:ext>
            </a:extLst>
          </p:cNvPr>
          <p:cNvSpPr>
            <a:spLocks noGrp="1"/>
          </p:cNvSpPr>
          <p:nvPr>
            <p:ph idx="1"/>
          </p:nvPr>
        </p:nvSpPr>
        <p:spPr>
          <a:xfrm>
            <a:off x="838200" y="2137558"/>
            <a:ext cx="10515600" cy="4039404"/>
          </a:xfrm>
        </p:spPr>
        <p:txBody>
          <a:bodyPr/>
          <a:lstStyle/>
          <a:p>
            <a:r>
              <a:rPr lang="fr-FR" b="1" u="sng" dirty="0"/>
              <a:t>Vérification des doublons : </a:t>
            </a:r>
          </a:p>
          <a:p>
            <a:pPr marL="0" indent="0">
              <a:buNone/>
            </a:pPr>
            <a:endParaRPr lang="fr-FR" dirty="0"/>
          </a:p>
        </p:txBody>
      </p:sp>
      <p:pic>
        <p:nvPicPr>
          <p:cNvPr id="9" name="Image 8">
            <a:extLst>
              <a:ext uri="{FF2B5EF4-FFF2-40B4-BE49-F238E27FC236}">
                <a16:creationId xmlns:a16="http://schemas.microsoft.com/office/drawing/2014/main" id="{E428D39D-D684-5548-B169-450BBCECD275}"/>
              </a:ext>
            </a:extLst>
          </p:cNvPr>
          <p:cNvPicPr>
            <a:picLocks noChangeAspect="1"/>
          </p:cNvPicPr>
          <p:nvPr/>
        </p:nvPicPr>
        <p:blipFill>
          <a:blip r:embed="rId2"/>
          <a:stretch>
            <a:fillRect/>
          </a:stretch>
        </p:blipFill>
        <p:spPr>
          <a:xfrm>
            <a:off x="733968" y="2835662"/>
            <a:ext cx="8293100" cy="1409700"/>
          </a:xfrm>
          <a:prstGeom prst="rect">
            <a:avLst/>
          </a:prstGeom>
        </p:spPr>
      </p:pic>
      <p:sp>
        <p:nvSpPr>
          <p:cNvPr id="10" name="ZoneTexte 9">
            <a:extLst>
              <a:ext uri="{FF2B5EF4-FFF2-40B4-BE49-F238E27FC236}">
                <a16:creationId xmlns:a16="http://schemas.microsoft.com/office/drawing/2014/main" id="{46F944A1-5247-B747-9C21-9AE4D57EC6F1}"/>
              </a:ext>
            </a:extLst>
          </p:cNvPr>
          <p:cNvSpPr txBox="1"/>
          <p:nvPr/>
        </p:nvSpPr>
        <p:spPr>
          <a:xfrm>
            <a:off x="2185639" y="4884234"/>
            <a:ext cx="6646127" cy="923330"/>
          </a:xfrm>
          <a:prstGeom prst="rect">
            <a:avLst/>
          </a:prstGeom>
          <a:noFill/>
        </p:spPr>
        <p:txBody>
          <a:bodyPr wrap="square" rtlCol="0">
            <a:spAutoFit/>
          </a:bodyPr>
          <a:lstStyle/>
          <a:p>
            <a:r>
              <a:rPr lang="fr-FR" dirty="0"/>
              <a:t>- Des doublons concernant le nom des produits, après vérification il s’agit du même nom de produit mais de marque ou quantité différente</a:t>
            </a:r>
          </a:p>
        </p:txBody>
      </p:sp>
    </p:spTree>
    <p:extLst>
      <p:ext uri="{BB962C8B-B14F-4D97-AF65-F5344CB8AC3E}">
        <p14:creationId xmlns:p14="http://schemas.microsoft.com/office/powerpoint/2010/main" val="1825964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70A8DD-E163-1642-A23A-F11E3DDD5E0F}"/>
              </a:ext>
            </a:extLst>
          </p:cNvPr>
          <p:cNvSpPr>
            <a:spLocks noGrp="1"/>
          </p:cNvSpPr>
          <p:nvPr>
            <p:ph type="title"/>
          </p:nvPr>
        </p:nvSpPr>
        <p:spPr>
          <a:xfrm>
            <a:off x="838200" y="365126"/>
            <a:ext cx="10515600" cy="886732"/>
          </a:xfrm>
        </p:spPr>
        <p:txBody>
          <a:bodyPr>
            <a:normAutofit fontScale="90000"/>
          </a:bodyPr>
          <a:lstStyle/>
          <a:p>
            <a:pPr algn="ctr"/>
            <a:r>
              <a:rPr lang="fr-FR" dirty="0"/>
              <a:t>Gestion des outliers</a:t>
            </a:r>
          </a:p>
        </p:txBody>
      </p:sp>
      <p:pic>
        <p:nvPicPr>
          <p:cNvPr id="9" name="Espace réservé du contenu 8" descr="Une image contenant table&#10;&#10;Description générée automatiquement">
            <a:extLst>
              <a:ext uri="{FF2B5EF4-FFF2-40B4-BE49-F238E27FC236}">
                <a16:creationId xmlns:a16="http://schemas.microsoft.com/office/drawing/2014/main" id="{D6981D52-C971-7741-A1B6-36F93B4CA962}"/>
              </a:ext>
            </a:extLst>
          </p:cNvPr>
          <p:cNvPicPr>
            <a:picLocks noGrp="1" noChangeAspect="1"/>
          </p:cNvPicPr>
          <p:nvPr>
            <p:ph idx="1"/>
          </p:nvPr>
        </p:nvPicPr>
        <p:blipFill>
          <a:blip r:embed="rId2"/>
          <a:stretch>
            <a:fillRect/>
          </a:stretch>
        </p:blipFill>
        <p:spPr>
          <a:xfrm>
            <a:off x="86903" y="2838203"/>
            <a:ext cx="12112155" cy="2410691"/>
          </a:xfrm>
        </p:spPr>
      </p:pic>
    </p:spTree>
    <p:extLst>
      <p:ext uri="{BB962C8B-B14F-4D97-AF65-F5344CB8AC3E}">
        <p14:creationId xmlns:p14="http://schemas.microsoft.com/office/powerpoint/2010/main" val="3418099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FEBA9-72AF-4B47-8901-A991D0D6F8A6}"/>
              </a:ext>
            </a:extLst>
          </p:cNvPr>
          <p:cNvSpPr>
            <a:spLocks noGrp="1"/>
          </p:cNvSpPr>
          <p:nvPr>
            <p:ph type="title"/>
          </p:nvPr>
        </p:nvSpPr>
        <p:spPr>
          <a:xfrm>
            <a:off x="1039649" y="280038"/>
            <a:ext cx="10515600" cy="783450"/>
          </a:xfrm>
        </p:spPr>
        <p:txBody>
          <a:bodyPr>
            <a:noAutofit/>
          </a:bodyPr>
          <a:lstStyle/>
          <a:p>
            <a:pPr algn="ctr"/>
            <a:r>
              <a:rPr lang="fr-FR" sz="3600" dirty="0"/>
              <a:t>Gestion des outliers</a:t>
            </a:r>
          </a:p>
        </p:txBody>
      </p:sp>
      <p:sp>
        <p:nvSpPr>
          <p:cNvPr id="8" name="ZoneTexte 7">
            <a:extLst>
              <a:ext uri="{FF2B5EF4-FFF2-40B4-BE49-F238E27FC236}">
                <a16:creationId xmlns:a16="http://schemas.microsoft.com/office/drawing/2014/main" id="{8A3B84CA-DFB6-C640-92B2-FA02D27CE4DD}"/>
              </a:ext>
            </a:extLst>
          </p:cNvPr>
          <p:cNvSpPr txBox="1"/>
          <p:nvPr/>
        </p:nvSpPr>
        <p:spPr>
          <a:xfrm>
            <a:off x="8753707" y="2609384"/>
            <a:ext cx="2801542" cy="923330"/>
          </a:xfrm>
          <a:prstGeom prst="rect">
            <a:avLst/>
          </a:prstGeom>
          <a:noFill/>
        </p:spPr>
        <p:txBody>
          <a:bodyPr wrap="square" rtlCol="0">
            <a:spAutoFit/>
          </a:bodyPr>
          <a:lstStyle/>
          <a:p>
            <a:r>
              <a:rPr lang="fr-FR" dirty="0"/>
              <a:t>- les Boxplots montrent qu’il y a beaucoup d’</a:t>
            </a:r>
            <a:r>
              <a:rPr lang="fr-FR" dirty="0" err="1"/>
              <a:t>outliers</a:t>
            </a:r>
            <a:endParaRPr lang="fr-FR" dirty="0"/>
          </a:p>
        </p:txBody>
      </p:sp>
      <p:pic>
        <p:nvPicPr>
          <p:cNvPr id="12" name="Espace réservé du contenu 11" descr="Une image contenant texte, antenne, capture d’écran&#10;&#10;Description générée automatiquement">
            <a:extLst>
              <a:ext uri="{FF2B5EF4-FFF2-40B4-BE49-F238E27FC236}">
                <a16:creationId xmlns:a16="http://schemas.microsoft.com/office/drawing/2014/main" id="{D3E42387-E6D4-D546-848C-9FD5DC480583}"/>
              </a:ext>
            </a:extLst>
          </p:cNvPr>
          <p:cNvPicPr>
            <a:picLocks noGrp="1" noChangeAspect="1"/>
          </p:cNvPicPr>
          <p:nvPr>
            <p:ph idx="1"/>
          </p:nvPr>
        </p:nvPicPr>
        <p:blipFill>
          <a:blip r:embed="rId2"/>
          <a:stretch>
            <a:fillRect/>
          </a:stretch>
        </p:blipFill>
        <p:spPr>
          <a:xfrm>
            <a:off x="636750" y="1302026"/>
            <a:ext cx="7908763" cy="5555974"/>
          </a:xfrm>
        </p:spPr>
      </p:pic>
    </p:spTree>
    <p:extLst>
      <p:ext uri="{BB962C8B-B14F-4D97-AF65-F5344CB8AC3E}">
        <p14:creationId xmlns:p14="http://schemas.microsoft.com/office/powerpoint/2010/main" val="1151413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5">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37E4E14-FD74-654F-84B0-8F73328C9953}"/>
              </a:ext>
            </a:extLst>
          </p:cNvPr>
          <p:cNvSpPr>
            <a:spLocks noGrp="1"/>
          </p:cNvSpPr>
          <p:nvPr>
            <p:ph type="title"/>
          </p:nvPr>
        </p:nvSpPr>
        <p:spPr>
          <a:xfrm>
            <a:off x="838200" y="125275"/>
            <a:ext cx="10301749" cy="710103"/>
          </a:xfrm>
        </p:spPr>
        <p:txBody>
          <a:bodyPr>
            <a:normAutofit/>
          </a:bodyPr>
          <a:lstStyle/>
          <a:p>
            <a:pPr algn="ctr">
              <a:lnSpc>
                <a:spcPct val="90000"/>
              </a:lnSpc>
            </a:pPr>
            <a:r>
              <a:rPr lang="fr-FR" sz="3600" dirty="0"/>
              <a:t>Gestion des outliers</a:t>
            </a:r>
            <a:endParaRPr lang="fr-MA" sz="3600" b="1" dirty="0"/>
          </a:p>
        </p:txBody>
      </p:sp>
      <p:sp>
        <p:nvSpPr>
          <p:cNvPr id="3" name="Espace réservé du contenu 2">
            <a:extLst>
              <a:ext uri="{FF2B5EF4-FFF2-40B4-BE49-F238E27FC236}">
                <a16:creationId xmlns:a16="http://schemas.microsoft.com/office/drawing/2014/main" id="{5F898EAA-8E90-824E-ADF1-4AA2888FA79E}"/>
              </a:ext>
            </a:extLst>
          </p:cNvPr>
          <p:cNvSpPr>
            <a:spLocks noGrp="1"/>
          </p:cNvSpPr>
          <p:nvPr>
            <p:ph idx="1"/>
          </p:nvPr>
        </p:nvSpPr>
        <p:spPr>
          <a:xfrm>
            <a:off x="838200" y="3319796"/>
            <a:ext cx="5545128" cy="2852404"/>
          </a:xfrm>
        </p:spPr>
        <p:txBody>
          <a:bodyPr>
            <a:normAutofit/>
          </a:bodyPr>
          <a:lstStyle/>
          <a:p>
            <a:endParaRPr lang="fr-MA" dirty="0"/>
          </a:p>
          <a:p>
            <a:pPr marL="0" indent="0">
              <a:buNone/>
            </a:pPr>
            <a:endParaRPr lang="fr-MA" dirty="0"/>
          </a:p>
        </p:txBody>
      </p:sp>
      <p:pic>
        <p:nvPicPr>
          <p:cNvPr id="5" name="Image 4" descr="Une image contenant texte&#10;&#10;Description générée automatiquement">
            <a:extLst>
              <a:ext uri="{FF2B5EF4-FFF2-40B4-BE49-F238E27FC236}">
                <a16:creationId xmlns:a16="http://schemas.microsoft.com/office/drawing/2014/main" id="{75D5790F-2B71-E949-9E7B-4C54C3D79E4A}"/>
              </a:ext>
            </a:extLst>
          </p:cNvPr>
          <p:cNvPicPr>
            <a:picLocks noChangeAspect="1"/>
          </p:cNvPicPr>
          <p:nvPr/>
        </p:nvPicPr>
        <p:blipFill>
          <a:blip r:embed="rId3"/>
          <a:stretch>
            <a:fillRect/>
          </a:stretch>
        </p:blipFill>
        <p:spPr>
          <a:xfrm>
            <a:off x="534424" y="2108200"/>
            <a:ext cx="10909300" cy="4064000"/>
          </a:xfrm>
          <a:prstGeom prst="rect">
            <a:avLst/>
          </a:prstGeom>
        </p:spPr>
      </p:pic>
    </p:spTree>
    <p:extLst>
      <p:ext uri="{BB962C8B-B14F-4D97-AF65-F5344CB8AC3E}">
        <p14:creationId xmlns:p14="http://schemas.microsoft.com/office/powerpoint/2010/main" val="697259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able&#10;&#10;Description générée automatiquement">
            <a:extLst>
              <a:ext uri="{FF2B5EF4-FFF2-40B4-BE49-F238E27FC236}">
                <a16:creationId xmlns:a16="http://schemas.microsoft.com/office/drawing/2014/main" id="{2C655BFC-24FD-D348-93FE-5713F3469728}"/>
              </a:ext>
            </a:extLst>
          </p:cNvPr>
          <p:cNvPicPr>
            <a:picLocks noChangeAspect="1"/>
          </p:cNvPicPr>
          <p:nvPr/>
        </p:nvPicPr>
        <p:blipFill>
          <a:blip r:embed="rId2"/>
          <a:stretch>
            <a:fillRect/>
          </a:stretch>
        </p:blipFill>
        <p:spPr>
          <a:xfrm>
            <a:off x="0" y="2424338"/>
            <a:ext cx="12192000" cy="3032245"/>
          </a:xfrm>
          <a:prstGeom prst="rect">
            <a:avLst/>
          </a:prstGeom>
        </p:spPr>
      </p:pic>
      <p:sp>
        <p:nvSpPr>
          <p:cNvPr id="9" name="ZoneTexte 8">
            <a:extLst>
              <a:ext uri="{FF2B5EF4-FFF2-40B4-BE49-F238E27FC236}">
                <a16:creationId xmlns:a16="http://schemas.microsoft.com/office/drawing/2014/main" id="{4D5C88B7-2549-B74C-A306-15F2C12BA4A8}"/>
              </a:ext>
            </a:extLst>
          </p:cNvPr>
          <p:cNvSpPr txBox="1"/>
          <p:nvPr/>
        </p:nvSpPr>
        <p:spPr>
          <a:xfrm>
            <a:off x="5237922" y="1162878"/>
            <a:ext cx="184731" cy="369332"/>
          </a:xfrm>
          <a:prstGeom prst="rect">
            <a:avLst/>
          </a:prstGeom>
          <a:noFill/>
        </p:spPr>
        <p:txBody>
          <a:bodyPr wrap="none" rtlCol="0">
            <a:spAutoFit/>
          </a:bodyPr>
          <a:lstStyle/>
          <a:p>
            <a:endParaRPr lang="fr-FR" dirty="0"/>
          </a:p>
        </p:txBody>
      </p:sp>
      <p:sp>
        <p:nvSpPr>
          <p:cNvPr id="12" name="Titre 1">
            <a:extLst>
              <a:ext uri="{FF2B5EF4-FFF2-40B4-BE49-F238E27FC236}">
                <a16:creationId xmlns:a16="http://schemas.microsoft.com/office/drawing/2014/main" id="{36DD7047-D7EA-DF47-AB75-822F598B867C}"/>
              </a:ext>
            </a:extLst>
          </p:cNvPr>
          <p:cNvSpPr>
            <a:spLocks noGrp="1"/>
          </p:cNvSpPr>
          <p:nvPr>
            <p:ph type="title"/>
          </p:nvPr>
        </p:nvSpPr>
        <p:spPr>
          <a:xfrm>
            <a:off x="838200" y="125275"/>
            <a:ext cx="10301749" cy="710103"/>
          </a:xfrm>
        </p:spPr>
        <p:txBody>
          <a:bodyPr>
            <a:normAutofit/>
          </a:bodyPr>
          <a:lstStyle/>
          <a:p>
            <a:pPr algn="ctr">
              <a:lnSpc>
                <a:spcPct val="90000"/>
              </a:lnSpc>
            </a:pPr>
            <a:r>
              <a:rPr lang="fr-FR" sz="3600" dirty="0"/>
              <a:t>Gestion des outliers</a:t>
            </a:r>
            <a:endParaRPr lang="fr-MA" sz="3600" b="1" dirty="0"/>
          </a:p>
        </p:txBody>
      </p:sp>
    </p:spTree>
    <p:extLst>
      <p:ext uri="{BB962C8B-B14F-4D97-AF65-F5344CB8AC3E}">
        <p14:creationId xmlns:p14="http://schemas.microsoft.com/office/powerpoint/2010/main" val="3029086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antenne, capture d’écran&#10;&#10;Description générée automatiquement">
            <a:extLst>
              <a:ext uri="{FF2B5EF4-FFF2-40B4-BE49-F238E27FC236}">
                <a16:creationId xmlns:a16="http://schemas.microsoft.com/office/drawing/2014/main" id="{C7E4EED7-CBE1-C943-890E-8A5B4DACA6D9}"/>
              </a:ext>
            </a:extLst>
          </p:cNvPr>
          <p:cNvPicPr>
            <a:picLocks noChangeAspect="1"/>
          </p:cNvPicPr>
          <p:nvPr/>
        </p:nvPicPr>
        <p:blipFill>
          <a:blip r:embed="rId2"/>
          <a:stretch>
            <a:fillRect/>
          </a:stretch>
        </p:blipFill>
        <p:spPr>
          <a:xfrm>
            <a:off x="1543622" y="0"/>
            <a:ext cx="9104755" cy="6858000"/>
          </a:xfrm>
          <a:prstGeom prst="rect">
            <a:avLst/>
          </a:prstGeom>
        </p:spPr>
      </p:pic>
    </p:spTree>
    <p:extLst>
      <p:ext uri="{BB962C8B-B14F-4D97-AF65-F5344CB8AC3E}">
        <p14:creationId xmlns:p14="http://schemas.microsoft.com/office/powerpoint/2010/main" val="242898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du contenu 12">
            <a:extLst>
              <a:ext uri="{FF2B5EF4-FFF2-40B4-BE49-F238E27FC236}">
                <a16:creationId xmlns:a16="http://schemas.microsoft.com/office/drawing/2014/main" id="{57EA54F6-E53A-6E4A-BD68-C9C435A86490}"/>
              </a:ext>
            </a:extLst>
          </p:cNvPr>
          <p:cNvPicPr>
            <a:picLocks noGrp="1" noChangeAspect="1"/>
          </p:cNvPicPr>
          <p:nvPr>
            <p:ph idx="1"/>
          </p:nvPr>
        </p:nvPicPr>
        <p:blipFill>
          <a:blip r:embed="rId3"/>
          <a:stretch>
            <a:fillRect/>
          </a:stretch>
        </p:blipFill>
        <p:spPr>
          <a:xfrm>
            <a:off x="301083" y="992459"/>
            <a:ext cx="4729585" cy="4235450"/>
          </a:xfrm>
        </p:spPr>
      </p:pic>
      <p:pic>
        <p:nvPicPr>
          <p:cNvPr id="15" name="Image 14">
            <a:extLst>
              <a:ext uri="{FF2B5EF4-FFF2-40B4-BE49-F238E27FC236}">
                <a16:creationId xmlns:a16="http://schemas.microsoft.com/office/drawing/2014/main" id="{B28ED13D-224F-5141-9959-DB42BD96A258}"/>
              </a:ext>
            </a:extLst>
          </p:cNvPr>
          <p:cNvPicPr>
            <a:picLocks noChangeAspect="1"/>
          </p:cNvPicPr>
          <p:nvPr/>
        </p:nvPicPr>
        <p:blipFill>
          <a:blip r:embed="rId4"/>
          <a:stretch>
            <a:fillRect/>
          </a:stretch>
        </p:blipFill>
        <p:spPr>
          <a:xfrm>
            <a:off x="6095999" y="95716"/>
            <a:ext cx="4660900" cy="3238500"/>
          </a:xfrm>
          <a:prstGeom prst="rect">
            <a:avLst/>
          </a:prstGeom>
        </p:spPr>
      </p:pic>
      <p:pic>
        <p:nvPicPr>
          <p:cNvPr id="17" name="Image 16">
            <a:extLst>
              <a:ext uri="{FF2B5EF4-FFF2-40B4-BE49-F238E27FC236}">
                <a16:creationId xmlns:a16="http://schemas.microsoft.com/office/drawing/2014/main" id="{A9082AD3-0BB7-674B-AFB3-AAB1F42D6D95}"/>
              </a:ext>
            </a:extLst>
          </p:cNvPr>
          <p:cNvPicPr>
            <a:picLocks noChangeAspect="1"/>
          </p:cNvPicPr>
          <p:nvPr/>
        </p:nvPicPr>
        <p:blipFill>
          <a:blip r:embed="rId5"/>
          <a:stretch>
            <a:fillRect/>
          </a:stretch>
        </p:blipFill>
        <p:spPr>
          <a:xfrm>
            <a:off x="6096000" y="3238500"/>
            <a:ext cx="5244790" cy="3619500"/>
          </a:xfrm>
          <a:prstGeom prst="rect">
            <a:avLst/>
          </a:prstGeom>
        </p:spPr>
      </p:pic>
    </p:spTree>
    <p:extLst>
      <p:ext uri="{BB962C8B-B14F-4D97-AF65-F5344CB8AC3E}">
        <p14:creationId xmlns:p14="http://schemas.microsoft.com/office/powerpoint/2010/main" val="730396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B154B6-91FD-7C44-B514-973C808AFF53}"/>
              </a:ext>
            </a:extLst>
          </p:cNvPr>
          <p:cNvSpPr>
            <a:spLocks noGrp="1"/>
          </p:cNvSpPr>
          <p:nvPr>
            <p:ph type="title"/>
          </p:nvPr>
        </p:nvSpPr>
        <p:spPr>
          <a:xfrm>
            <a:off x="838200" y="365126"/>
            <a:ext cx="10515600" cy="1129378"/>
          </a:xfrm>
        </p:spPr>
        <p:txBody>
          <a:bodyPr>
            <a:normAutofit fontScale="90000"/>
          </a:bodyPr>
          <a:lstStyle/>
          <a:p>
            <a:r>
              <a:rPr lang="fr-FR" sz="4000" dirty="0"/>
              <a:t>Projet</a:t>
            </a:r>
            <a:r>
              <a:rPr lang="fr-FR" sz="4000" b="1" dirty="0"/>
              <a:t> 3 </a:t>
            </a:r>
            <a:r>
              <a:rPr lang="fr-FR" sz="4000" dirty="0"/>
              <a:t>: </a:t>
            </a:r>
            <a:r>
              <a:rPr lang="fr-MA" sz="4000" b="1" dirty="0"/>
              <a:t>Concevez une application au service de la santé publique</a:t>
            </a:r>
            <a:endParaRPr lang="fr-FR" sz="4000" dirty="0"/>
          </a:p>
        </p:txBody>
      </p:sp>
      <p:sp>
        <p:nvSpPr>
          <p:cNvPr id="3" name="Espace réservé du contenu 2">
            <a:extLst>
              <a:ext uri="{FF2B5EF4-FFF2-40B4-BE49-F238E27FC236}">
                <a16:creationId xmlns:a16="http://schemas.microsoft.com/office/drawing/2014/main" id="{6E897B55-E232-B641-A777-881047BD4C29}"/>
              </a:ext>
            </a:extLst>
          </p:cNvPr>
          <p:cNvSpPr>
            <a:spLocks noGrp="1"/>
          </p:cNvSpPr>
          <p:nvPr>
            <p:ph idx="1"/>
          </p:nvPr>
        </p:nvSpPr>
        <p:spPr>
          <a:xfrm>
            <a:off x="1071717" y="1494504"/>
            <a:ext cx="9742057" cy="5244226"/>
          </a:xfrm>
        </p:spPr>
        <p:txBody>
          <a:bodyPr>
            <a:normAutofit fontScale="47500" lnSpcReduction="20000"/>
          </a:bodyPr>
          <a:lstStyle/>
          <a:p>
            <a:pPr>
              <a:buFont typeface="Wingdings" pitchFamily="2" charset="2"/>
              <a:buChar char="§"/>
            </a:pPr>
            <a:r>
              <a:rPr lang="fr-FR" sz="2300" b="1" dirty="0"/>
              <a:t>Introduction</a:t>
            </a:r>
            <a:r>
              <a:rPr lang="fr-FR" sz="2300" dirty="0"/>
              <a:t> </a:t>
            </a:r>
          </a:p>
          <a:p>
            <a:pPr>
              <a:buFont typeface="Wingdings" pitchFamily="2" charset="2"/>
              <a:buChar char="§"/>
            </a:pPr>
            <a:r>
              <a:rPr lang="fr-FR" sz="2300" b="1" dirty="0"/>
              <a:t>Définition de l’idée d’application</a:t>
            </a:r>
          </a:p>
          <a:p>
            <a:r>
              <a:rPr lang="fr-FR" sz="2300" b="1" dirty="0"/>
              <a:t>Inspection du jeu de données</a:t>
            </a:r>
          </a:p>
          <a:p>
            <a:pPr>
              <a:buFont typeface="Wingdings" pitchFamily="2" charset="2"/>
              <a:buChar char="§"/>
            </a:pPr>
            <a:r>
              <a:rPr lang="fr-MA" sz="2300" b="1" dirty="0"/>
              <a:t>Exploration du jeu de données : </a:t>
            </a:r>
          </a:p>
          <a:p>
            <a:pPr lvl="1">
              <a:buFont typeface="Wingdings" pitchFamily="2" charset="2"/>
              <a:buChar char="Ø"/>
            </a:pPr>
            <a:r>
              <a:rPr lang="fr-MA" sz="2300" b="1" dirty="0"/>
              <a:t>Lecture des données</a:t>
            </a:r>
          </a:p>
          <a:p>
            <a:pPr lvl="1">
              <a:buFont typeface="Wingdings" pitchFamily="2" charset="2"/>
              <a:buChar char="Ø"/>
            </a:pPr>
            <a:r>
              <a:rPr lang="fr-MA" sz="2300" b="1" dirty="0"/>
              <a:t>Vérification des données manquantes</a:t>
            </a:r>
          </a:p>
          <a:p>
            <a:pPr lvl="1">
              <a:buFont typeface="Wingdings" pitchFamily="2" charset="2"/>
              <a:buChar char="Ø"/>
            </a:pPr>
            <a:r>
              <a:rPr lang="fr-MA" sz="2300" b="1" dirty="0"/>
              <a:t>Suppression des colonnes inutiles</a:t>
            </a:r>
          </a:p>
          <a:p>
            <a:r>
              <a:rPr lang="fr-FR" sz="2300" b="1" dirty="0"/>
              <a:t>Vérification des doublons et gestion des outliers </a:t>
            </a:r>
          </a:p>
          <a:p>
            <a:r>
              <a:rPr lang="fr-MA" sz="2300" b="1" dirty="0"/>
              <a:t>Analyse exploratoire</a:t>
            </a:r>
          </a:p>
          <a:p>
            <a:r>
              <a:rPr lang="fr-FR" sz="2300" b="1" dirty="0"/>
              <a:t>Matrice des corrélations entre les variables</a:t>
            </a:r>
          </a:p>
          <a:p>
            <a:r>
              <a:rPr lang="fr-FR" sz="2300" b="1" dirty="0"/>
              <a:t>Imputation des données : </a:t>
            </a:r>
          </a:p>
          <a:p>
            <a:pPr lvl="1">
              <a:buFont typeface="Wingdings" pitchFamily="2" charset="2"/>
              <a:buChar char="Ø"/>
            </a:pPr>
            <a:r>
              <a:rPr lang="fr-FR" sz="2300" b="1" dirty="0"/>
              <a:t>Régression linéaire pour la variable fat_100g</a:t>
            </a:r>
          </a:p>
          <a:p>
            <a:pPr lvl="1">
              <a:buFont typeface="Wingdings" pitchFamily="2" charset="2"/>
              <a:buChar char="Ø"/>
            </a:pPr>
            <a:r>
              <a:rPr lang="fr-FR" sz="2300" b="1" dirty="0"/>
              <a:t>KNN imputer pour les nutriments </a:t>
            </a:r>
          </a:p>
          <a:p>
            <a:pPr lvl="1">
              <a:buFont typeface="Wingdings" pitchFamily="2" charset="2"/>
              <a:buChar char="Ø"/>
            </a:pPr>
            <a:r>
              <a:rPr lang="fr-FR" sz="2300" b="1" dirty="0"/>
              <a:t>KNN regressor pour le nutriscore</a:t>
            </a:r>
          </a:p>
          <a:p>
            <a:pPr lvl="1">
              <a:buFont typeface="Wingdings" pitchFamily="2" charset="2"/>
              <a:buChar char="Ø"/>
            </a:pPr>
            <a:r>
              <a:rPr lang="fr-FR" sz="2300" b="1" dirty="0"/>
              <a:t>KNN classifier pour le nutrigrade</a:t>
            </a:r>
          </a:p>
          <a:p>
            <a:r>
              <a:rPr lang="fr-FR" sz="2300" b="1" dirty="0"/>
              <a:t>Analyses univariées et bivariées</a:t>
            </a:r>
          </a:p>
          <a:p>
            <a:r>
              <a:rPr lang="fr-FR" sz="2300" b="1" dirty="0"/>
              <a:t>Anova</a:t>
            </a:r>
          </a:p>
          <a:p>
            <a:r>
              <a:rPr lang="fr-FR" sz="2300" b="1" dirty="0"/>
              <a:t>Réalisation de l’ACP</a:t>
            </a:r>
          </a:p>
          <a:p>
            <a:r>
              <a:rPr lang="fr-FR" sz="2300" b="1" dirty="0"/>
              <a:t>Réalisation de l’idée d’application</a:t>
            </a:r>
          </a:p>
          <a:p>
            <a:r>
              <a:rPr lang="fr-FR" sz="2300" b="1" dirty="0"/>
              <a:t>Conclusion</a:t>
            </a:r>
          </a:p>
          <a:p>
            <a:endParaRPr lang="fr-FR" sz="2200" b="1" dirty="0"/>
          </a:p>
          <a:p>
            <a:pPr>
              <a:buFont typeface="Wingdings" pitchFamily="2" charset="2"/>
              <a:buChar char="§"/>
            </a:pPr>
            <a:endParaRPr lang="fr-FR" sz="1800" b="1" dirty="0"/>
          </a:p>
          <a:p>
            <a:pPr>
              <a:buFontTx/>
              <a:buChar char="-"/>
            </a:pPr>
            <a:endParaRPr lang="fr-FR" sz="1800" b="1" dirty="0"/>
          </a:p>
          <a:p>
            <a:pPr>
              <a:buFontTx/>
              <a:buChar char="-"/>
            </a:pPr>
            <a:endParaRPr lang="fr-FR" sz="1800" b="1" dirty="0"/>
          </a:p>
          <a:p>
            <a:pPr>
              <a:buFontTx/>
              <a:buChar char="-"/>
            </a:pPr>
            <a:endParaRPr lang="fr-FR" sz="1800" b="1" dirty="0"/>
          </a:p>
          <a:p>
            <a:pPr>
              <a:buFontTx/>
              <a:buChar char="-"/>
            </a:pPr>
            <a:endParaRPr lang="fr-FR" sz="2400" dirty="0"/>
          </a:p>
        </p:txBody>
      </p:sp>
    </p:spTree>
    <p:extLst>
      <p:ext uri="{BB962C8B-B14F-4D97-AF65-F5344CB8AC3E}">
        <p14:creationId xmlns:p14="http://schemas.microsoft.com/office/powerpoint/2010/main" val="772142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E4E14-FD74-654F-84B0-8F73328C9953}"/>
              </a:ext>
            </a:extLst>
          </p:cNvPr>
          <p:cNvSpPr>
            <a:spLocks noGrp="1"/>
          </p:cNvSpPr>
          <p:nvPr>
            <p:ph type="title"/>
          </p:nvPr>
        </p:nvSpPr>
        <p:spPr>
          <a:xfrm>
            <a:off x="886978" y="264663"/>
            <a:ext cx="10515600" cy="828642"/>
          </a:xfrm>
        </p:spPr>
        <p:txBody>
          <a:bodyPr>
            <a:noAutofit/>
          </a:bodyPr>
          <a:lstStyle/>
          <a:p>
            <a:pPr algn="ctr"/>
            <a:r>
              <a:rPr lang="fr-FR" sz="3600" dirty="0"/>
              <a:t>Sélection des variables</a:t>
            </a:r>
          </a:p>
        </p:txBody>
      </p:sp>
      <p:sp>
        <p:nvSpPr>
          <p:cNvPr id="3" name="Espace réservé du contenu 2">
            <a:extLst>
              <a:ext uri="{FF2B5EF4-FFF2-40B4-BE49-F238E27FC236}">
                <a16:creationId xmlns:a16="http://schemas.microsoft.com/office/drawing/2014/main" id="{5F898EAA-8E90-824E-ADF1-4AA2888FA79E}"/>
              </a:ext>
            </a:extLst>
          </p:cNvPr>
          <p:cNvSpPr>
            <a:spLocks noGrp="1"/>
          </p:cNvSpPr>
          <p:nvPr>
            <p:ph idx="1"/>
          </p:nvPr>
        </p:nvSpPr>
        <p:spPr/>
        <p:txBody>
          <a:bodyPr/>
          <a:lstStyle/>
          <a:p>
            <a:pPr marL="0" indent="0">
              <a:buNone/>
            </a:pPr>
            <a:endParaRPr lang="fr-MA" dirty="0"/>
          </a:p>
          <a:p>
            <a:endParaRPr lang="fr-MA" dirty="0"/>
          </a:p>
        </p:txBody>
      </p:sp>
      <p:pic>
        <p:nvPicPr>
          <p:cNvPr id="6" name="Image 5" descr="Une image contenant table&#10;&#10;Description générée automatiquement">
            <a:extLst>
              <a:ext uri="{FF2B5EF4-FFF2-40B4-BE49-F238E27FC236}">
                <a16:creationId xmlns:a16="http://schemas.microsoft.com/office/drawing/2014/main" id="{37D3C59D-B62E-ED41-86A6-363A2FACDA90}"/>
              </a:ext>
            </a:extLst>
          </p:cNvPr>
          <p:cNvPicPr>
            <a:picLocks noChangeAspect="1"/>
          </p:cNvPicPr>
          <p:nvPr/>
        </p:nvPicPr>
        <p:blipFill>
          <a:blip r:embed="rId3"/>
          <a:stretch>
            <a:fillRect/>
          </a:stretch>
        </p:blipFill>
        <p:spPr>
          <a:xfrm>
            <a:off x="401932" y="1460811"/>
            <a:ext cx="3362183" cy="5397189"/>
          </a:xfrm>
          <a:prstGeom prst="rect">
            <a:avLst/>
          </a:prstGeom>
        </p:spPr>
      </p:pic>
      <p:sp>
        <p:nvSpPr>
          <p:cNvPr id="8" name="ZoneTexte 7">
            <a:extLst>
              <a:ext uri="{FF2B5EF4-FFF2-40B4-BE49-F238E27FC236}">
                <a16:creationId xmlns:a16="http://schemas.microsoft.com/office/drawing/2014/main" id="{B04BE562-3F24-4646-B23A-A2077DC4A044}"/>
              </a:ext>
            </a:extLst>
          </p:cNvPr>
          <p:cNvSpPr txBox="1"/>
          <p:nvPr/>
        </p:nvSpPr>
        <p:spPr>
          <a:xfrm>
            <a:off x="4795429" y="3135588"/>
            <a:ext cx="6700024" cy="923330"/>
          </a:xfrm>
          <a:prstGeom prst="rect">
            <a:avLst/>
          </a:prstGeom>
          <a:noFill/>
        </p:spPr>
        <p:txBody>
          <a:bodyPr wrap="square" rtlCol="0">
            <a:spAutoFit/>
          </a:bodyPr>
          <a:lstStyle/>
          <a:p>
            <a:r>
              <a:rPr lang="fr-FR" dirty="0"/>
              <a:t>Beaucoup de NAN pour la variable trans-fat_100g, je la supprime, en plus elle ne rentre pas dans le calcul</a:t>
            </a:r>
          </a:p>
          <a:p>
            <a:r>
              <a:rPr lang="fr-FR" dirty="0"/>
              <a:t> du nutriscore</a:t>
            </a:r>
          </a:p>
        </p:txBody>
      </p:sp>
    </p:spTree>
    <p:extLst>
      <p:ext uri="{BB962C8B-B14F-4D97-AF65-F5344CB8AC3E}">
        <p14:creationId xmlns:p14="http://schemas.microsoft.com/office/powerpoint/2010/main" val="1983145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869131-809F-4714-9B05-385CAF00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DF41C418-8DE9-D644-B1EE-555ED2FE806A}"/>
              </a:ext>
            </a:extLst>
          </p:cNvPr>
          <p:cNvSpPr txBox="1"/>
          <p:nvPr/>
        </p:nvSpPr>
        <p:spPr>
          <a:xfrm>
            <a:off x="765314" y="2156791"/>
            <a:ext cx="9988826" cy="1754326"/>
          </a:xfrm>
          <a:prstGeom prst="rect">
            <a:avLst/>
          </a:prstGeom>
          <a:noFill/>
        </p:spPr>
        <p:txBody>
          <a:bodyPr wrap="square" rtlCol="0">
            <a:spAutoFit/>
          </a:bodyPr>
          <a:lstStyle/>
          <a:p>
            <a:pPr marL="285750" indent="-285750">
              <a:buFont typeface="Wingdings" pitchFamily="2" charset="2"/>
              <a:buChar char="§"/>
            </a:pPr>
            <a:r>
              <a:rPr lang="fr-FR" dirty="0"/>
              <a:t> Le data frame est à présent nettoyé et prêt pour l'analyse et ainsi définir une application qui détermine le nutriscore en choisissant les variables nécessaires :</a:t>
            </a:r>
          </a:p>
          <a:p>
            <a:pPr marL="285750" indent="-285750">
              <a:buFont typeface="Wingdings" pitchFamily="2" charset="2"/>
              <a:buChar char="§"/>
            </a:pPr>
            <a:r>
              <a:rPr lang="fr-FR" dirty="0"/>
              <a:t>Les variables à utiliser sont : energy_100g, fat_100g, saturated_fat_100g, sugars_100g, fiber_100g, proteins_100g, </a:t>
            </a:r>
            <a:r>
              <a:rPr lang="fr-FR" dirty="0" err="1"/>
              <a:t>additives_fr</a:t>
            </a:r>
            <a:r>
              <a:rPr lang="fr-FR" dirty="0"/>
              <a:t>, </a:t>
            </a:r>
            <a:r>
              <a:rPr lang="fr-FR" dirty="0" err="1"/>
              <a:t>ingredients_from_palm_oil_n</a:t>
            </a:r>
            <a:r>
              <a:rPr lang="fr-FR" dirty="0"/>
              <a:t>, labels_a</a:t>
            </a:r>
          </a:p>
          <a:p>
            <a:pPr marL="285750" indent="-285750">
              <a:buFont typeface="Wingdings" pitchFamily="2" charset="2"/>
              <a:buChar char="§"/>
            </a:pPr>
            <a:r>
              <a:rPr lang="fr-FR" dirty="0"/>
              <a:t>J'écarte le sel car il n'est pas pris en charge dans le calcul du nutriscore mais je garde plutôt le sodium</a:t>
            </a:r>
          </a:p>
        </p:txBody>
      </p:sp>
      <p:pic>
        <p:nvPicPr>
          <p:cNvPr id="8" name="Espace réservé du contenu 6">
            <a:extLst>
              <a:ext uri="{FF2B5EF4-FFF2-40B4-BE49-F238E27FC236}">
                <a16:creationId xmlns:a16="http://schemas.microsoft.com/office/drawing/2014/main" id="{3538D595-9DA4-6F41-AD58-513DEC14329F}"/>
              </a:ext>
            </a:extLst>
          </p:cNvPr>
          <p:cNvPicPr>
            <a:picLocks noGrp="1" noChangeAspect="1"/>
          </p:cNvPicPr>
          <p:nvPr>
            <p:ph idx="1"/>
          </p:nvPr>
        </p:nvPicPr>
        <p:blipFill>
          <a:blip r:embed="rId3"/>
          <a:stretch>
            <a:fillRect/>
          </a:stretch>
        </p:blipFill>
        <p:spPr>
          <a:xfrm>
            <a:off x="2010506" y="4671902"/>
            <a:ext cx="8432800" cy="2070100"/>
          </a:xfrm>
        </p:spPr>
      </p:pic>
      <p:sp>
        <p:nvSpPr>
          <p:cNvPr id="9" name="Titre 1">
            <a:extLst>
              <a:ext uri="{FF2B5EF4-FFF2-40B4-BE49-F238E27FC236}">
                <a16:creationId xmlns:a16="http://schemas.microsoft.com/office/drawing/2014/main" id="{1D911AD0-7A2D-B24E-A810-E6689DDBED71}"/>
              </a:ext>
            </a:extLst>
          </p:cNvPr>
          <p:cNvSpPr>
            <a:spLocks noGrp="1"/>
          </p:cNvSpPr>
          <p:nvPr>
            <p:ph type="title"/>
          </p:nvPr>
        </p:nvSpPr>
        <p:spPr>
          <a:xfrm>
            <a:off x="838200" y="125275"/>
            <a:ext cx="10301749" cy="710103"/>
          </a:xfrm>
        </p:spPr>
        <p:txBody>
          <a:bodyPr>
            <a:normAutofit/>
          </a:bodyPr>
          <a:lstStyle/>
          <a:p>
            <a:pPr algn="ctr">
              <a:lnSpc>
                <a:spcPct val="90000"/>
              </a:lnSpc>
            </a:pPr>
            <a:r>
              <a:rPr lang="fr-FR" sz="3600" dirty="0"/>
              <a:t>Sélection des variables</a:t>
            </a:r>
            <a:endParaRPr lang="fr-MA" sz="3600" b="1" dirty="0"/>
          </a:p>
        </p:txBody>
      </p:sp>
    </p:spTree>
    <p:extLst>
      <p:ext uri="{BB962C8B-B14F-4D97-AF65-F5344CB8AC3E}">
        <p14:creationId xmlns:p14="http://schemas.microsoft.com/office/powerpoint/2010/main" val="4212726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E4E14-FD74-654F-84B0-8F73328C9953}"/>
              </a:ext>
            </a:extLst>
          </p:cNvPr>
          <p:cNvSpPr>
            <a:spLocks noGrp="1"/>
          </p:cNvSpPr>
          <p:nvPr>
            <p:ph type="title"/>
          </p:nvPr>
        </p:nvSpPr>
        <p:spPr>
          <a:xfrm>
            <a:off x="749135" y="-68324"/>
            <a:ext cx="10515600" cy="1325563"/>
          </a:xfrm>
        </p:spPr>
        <p:txBody>
          <a:bodyPr>
            <a:normAutofit/>
          </a:bodyPr>
          <a:lstStyle/>
          <a:p>
            <a:pPr algn="ctr"/>
            <a:r>
              <a:rPr lang="fr-FR" sz="3600" b="1" dirty="0"/>
              <a:t>Filtre sur les lignes</a:t>
            </a:r>
          </a:p>
        </p:txBody>
      </p:sp>
      <p:sp>
        <p:nvSpPr>
          <p:cNvPr id="4" name="Espace réservé du contenu 3">
            <a:extLst>
              <a:ext uri="{FF2B5EF4-FFF2-40B4-BE49-F238E27FC236}">
                <a16:creationId xmlns:a16="http://schemas.microsoft.com/office/drawing/2014/main" id="{6054D412-F805-774C-811B-B3A5E3076129}"/>
              </a:ext>
            </a:extLst>
          </p:cNvPr>
          <p:cNvSpPr>
            <a:spLocks noGrp="1"/>
          </p:cNvSpPr>
          <p:nvPr>
            <p:ph idx="1"/>
          </p:nvPr>
        </p:nvSpPr>
        <p:spPr/>
        <p:txBody>
          <a:bodyPr/>
          <a:lstStyle/>
          <a:p>
            <a:pPr marL="0" indent="0">
              <a:buNone/>
            </a:pPr>
            <a:r>
              <a:rPr lang="fr-FR" dirty="0"/>
              <a:t>- Supprimer les lignes trop pauvres en données quantitatives:</a:t>
            </a:r>
          </a:p>
          <a:p>
            <a:pPr marL="0" indent="0">
              <a:buNone/>
            </a:pPr>
            <a:endParaRPr lang="fr-FR" dirty="0"/>
          </a:p>
        </p:txBody>
      </p:sp>
      <p:pic>
        <p:nvPicPr>
          <p:cNvPr id="7" name="Image 6" descr="Une image contenant table&#10;&#10;Description générée automatiquement">
            <a:extLst>
              <a:ext uri="{FF2B5EF4-FFF2-40B4-BE49-F238E27FC236}">
                <a16:creationId xmlns:a16="http://schemas.microsoft.com/office/drawing/2014/main" id="{3258E132-25EA-FA41-B52C-CD27803FAFA2}"/>
              </a:ext>
            </a:extLst>
          </p:cNvPr>
          <p:cNvPicPr>
            <a:picLocks noChangeAspect="1"/>
          </p:cNvPicPr>
          <p:nvPr/>
        </p:nvPicPr>
        <p:blipFill>
          <a:blip r:embed="rId3"/>
          <a:stretch>
            <a:fillRect/>
          </a:stretch>
        </p:blipFill>
        <p:spPr>
          <a:xfrm>
            <a:off x="838200" y="2518472"/>
            <a:ext cx="3162300" cy="4051300"/>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DB2F5678-389B-3C4A-94E5-1F842B238625}"/>
              </a:ext>
            </a:extLst>
          </p:cNvPr>
          <p:cNvPicPr>
            <a:picLocks noChangeAspect="1"/>
          </p:cNvPicPr>
          <p:nvPr/>
        </p:nvPicPr>
        <p:blipFill>
          <a:blip r:embed="rId4"/>
          <a:stretch>
            <a:fillRect/>
          </a:stretch>
        </p:blipFill>
        <p:spPr>
          <a:xfrm>
            <a:off x="4896934" y="2651512"/>
            <a:ext cx="5765800" cy="863600"/>
          </a:xfrm>
          <a:prstGeom prst="rect">
            <a:avLst/>
          </a:prstGeom>
        </p:spPr>
      </p:pic>
      <p:pic>
        <p:nvPicPr>
          <p:cNvPr id="13" name="Image 12" descr="Une image contenant texte&#10;&#10;Description générée automatiquement">
            <a:extLst>
              <a:ext uri="{FF2B5EF4-FFF2-40B4-BE49-F238E27FC236}">
                <a16:creationId xmlns:a16="http://schemas.microsoft.com/office/drawing/2014/main" id="{424C5A05-7AAE-2540-8E3C-C7F17F9DF94C}"/>
              </a:ext>
            </a:extLst>
          </p:cNvPr>
          <p:cNvPicPr>
            <a:picLocks noChangeAspect="1"/>
          </p:cNvPicPr>
          <p:nvPr/>
        </p:nvPicPr>
        <p:blipFill>
          <a:blip r:embed="rId5"/>
          <a:stretch>
            <a:fillRect/>
          </a:stretch>
        </p:blipFill>
        <p:spPr>
          <a:xfrm>
            <a:off x="4896934" y="3563579"/>
            <a:ext cx="6146800" cy="1879600"/>
          </a:xfrm>
          <a:prstGeom prst="rect">
            <a:avLst/>
          </a:prstGeom>
        </p:spPr>
      </p:pic>
      <p:pic>
        <p:nvPicPr>
          <p:cNvPr id="15" name="Image 14" descr="Une image contenant texte&#10;&#10;Description générée automatiquement">
            <a:extLst>
              <a:ext uri="{FF2B5EF4-FFF2-40B4-BE49-F238E27FC236}">
                <a16:creationId xmlns:a16="http://schemas.microsoft.com/office/drawing/2014/main" id="{97A34BAA-CE2E-5142-99C6-67793303AB36}"/>
              </a:ext>
            </a:extLst>
          </p:cNvPr>
          <p:cNvPicPr>
            <a:picLocks noChangeAspect="1"/>
          </p:cNvPicPr>
          <p:nvPr/>
        </p:nvPicPr>
        <p:blipFill>
          <a:blip r:embed="rId6"/>
          <a:stretch>
            <a:fillRect/>
          </a:stretch>
        </p:blipFill>
        <p:spPr>
          <a:xfrm>
            <a:off x="9842500" y="5510212"/>
            <a:ext cx="2349500" cy="1333500"/>
          </a:xfrm>
          <a:prstGeom prst="rect">
            <a:avLst/>
          </a:prstGeom>
        </p:spPr>
      </p:pic>
    </p:spTree>
    <p:extLst>
      <p:ext uri="{BB962C8B-B14F-4D97-AF65-F5344CB8AC3E}">
        <p14:creationId xmlns:p14="http://schemas.microsoft.com/office/powerpoint/2010/main" val="1194358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9E8C4-DE6D-FB4D-B4C9-EDAD61FF388B}"/>
              </a:ext>
            </a:extLst>
          </p:cNvPr>
          <p:cNvSpPr>
            <a:spLocks noGrp="1"/>
          </p:cNvSpPr>
          <p:nvPr>
            <p:ph type="title"/>
          </p:nvPr>
        </p:nvSpPr>
        <p:spPr>
          <a:xfrm>
            <a:off x="838200" y="365126"/>
            <a:ext cx="10515600" cy="718240"/>
          </a:xfrm>
        </p:spPr>
        <p:txBody>
          <a:bodyPr>
            <a:normAutofit/>
          </a:bodyPr>
          <a:lstStyle/>
          <a:p>
            <a:pPr algn="ctr"/>
            <a:r>
              <a:rPr lang="fr-FR" sz="3600" dirty="0"/>
              <a:t>Vérification des distributions</a:t>
            </a:r>
          </a:p>
        </p:txBody>
      </p:sp>
      <p:pic>
        <p:nvPicPr>
          <p:cNvPr id="11" name="Espace réservé du contenu 10">
            <a:extLst>
              <a:ext uri="{FF2B5EF4-FFF2-40B4-BE49-F238E27FC236}">
                <a16:creationId xmlns:a16="http://schemas.microsoft.com/office/drawing/2014/main" id="{5C80F7AC-87D2-4842-BB13-9088BC1D5517}"/>
              </a:ext>
            </a:extLst>
          </p:cNvPr>
          <p:cNvPicPr>
            <a:picLocks noGrp="1" noChangeAspect="1"/>
          </p:cNvPicPr>
          <p:nvPr>
            <p:ph idx="1"/>
          </p:nvPr>
        </p:nvPicPr>
        <p:blipFill>
          <a:blip r:embed="rId2"/>
          <a:stretch>
            <a:fillRect/>
          </a:stretch>
        </p:blipFill>
        <p:spPr>
          <a:xfrm>
            <a:off x="347869" y="1083366"/>
            <a:ext cx="7136296" cy="5646140"/>
          </a:xfrm>
        </p:spPr>
      </p:pic>
      <p:sp>
        <p:nvSpPr>
          <p:cNvPr id="3" name="ZoneTexte 2">
            <a:extLst>
              <a:ext uri="{FF2B5EF4-FFF2-40B4-BE49-F238E27FC236}">
                <a16:creationId xmlns:a16="http://schemas.microsoft.com/office/drawing/2014/main" id="{BA200BFD-2E95-084D-BEA5-3C25FA380B9E}"/>
              </a:ext>
            </a:extLst>
          </p:cNvPr>
          <p:cNvSpPr txBox="1"/>
          <p:nvPr/>
        </p:nvSpPr>
        <p:spPr>
          <a:xfrm>
            <a:off x="8567530" y="3120887"/>
            <a:ext cx="2607365" cy="923330"/>
          </a:xfrm>
          <a:prstGeom prst="rect">
            <a:avLst/>
          </a:prstGeom>
          <a:noFill/>
        </p:spPr>
        <p:txBody>
          <a:bodyPr wrap="square" rtlCol="0">
            <a:spAutoFit/>
          </a:bodyPr>
          <a:lstStyle/>
          <a:p>
            <a:r>
              <a:rPr lang="fr-FR" dirty="0"/>
              <a:t>- Visuellement les  distributions semblent asymétriques</a:t>
            </a:r>
          </a:p>
        </p:txBody>
      </p:sp>
    </p:spTree>
    <p:extLst>
      <p:ext uri="{BB962C8B-B14F-4D97-AF65-F5344CB8AC3E}">
        <p14:creationId xmlns:p14="http://schemas.microsoft.com/office/powerpoint/2010/main" val="2327036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E4E14-FD74-654F-84B0-8F73328C9953}"/>
              </a:ext>
            </a:extLst>
          </p:cNvPr>
          <p:cNvSpPr>
            <a:spLocks noGrp="1"/>
          </p:cNvSpPr>
          <p:nvPr>
            <p:ph type="title"/>
          </p:nvPr>
        </p:nvSpPr>
        <p:spPr>
          <a:xfrm>
            <a:off x="838200" y="365125"/>
            <a:ext cx="10515600" cy="1190543"/>
          </a:xfrm>
        </p:spPr>
        <p:txBody>
          <a:bodyPr>
            <a:noAutofit/>
          </a:bodyPr>
          <a:lstStyle/>
          <a:p>
            <a:pPr algn="ctr"/>
            <a:r>
              <a:rPr lang="fr-MA" sz="4400" b="1" dirty="0"/>
              <a:t> </a:t>
            </a:r>
            <a:endParaRPr lang="fr-FR" sz="3600" dirty="0"/>
          </a:p>
        </p:txBody>
      </p:sp>
      <p:pic>
        <p:nvPicPr>
          <p:cNvPr id="7" name="Espace réservé du contenu 6">
            <a:extLst>
              <a:ext uri="{FF2B5EF4-FFF2-40B4-BE49-F238E27FC236}">
                <a16:creationId xmlns:a16="http://schemas.microsoft.com/office/drawing/2014/main" id="{899D1A88-68C1-DC45-A912-0319690230D6}"/>
              </a:ext>
            </a:extLst>
          </p:cNvPr>
          <p:cNvPicPr>
            <a:picLocks noGrp="1" noChangeAspect="1"/>
          </p:cNvPicPr>
          <p:nvPr>
            <p:ph idx="1"/>
          </p:nvPr>
        </p:nvPicPr>
        <p:blipFill>
          <a:blip r:embed="rId3"/>
          <a:stretch>
            <a:fillRect/>
          </a:stretch>
        </p:blipFill>
        <p:spPr>
          <a:xfrm>
            <a:off x="925401" y="845658"/>
            <a:ext cx="3919860" cy="5923131"/>
          </a:xfrm>
        </p:spPr>
      </p:pic>
      <p:sp>
        <p:nvSpPr>
          <p:cNvPr id="10" name="ZoneTexte 9">
            <a:extLst>
              <a:ext uri="{FF2B5EF4-FFF2-40B4-BE49-F238E27FC236}">
                <a16:creationId xmlns:a16="http://schemas.microsoft.com/office/drawing/2014/main" id="{CCC77F25-622C-A049-BC15-C906E9FD0BC9}"/>
              </a:ext>
            </a:extLst>
          </p:cNvPr>
          <p:cNvSpPr txBox="1"/>
          <p:nvPr/>
        </p:nvSpPr>
        <p:spPr>
          <a:xfrm>
            <a:off x="6556918" y="2551837"/>
            <a:ext cx="4505092" cy="1754326"/>
          </a:xfrm>
          <a:prstGeom prst="rect">
            <a:avLst/>
          </a:prstGeom>
          <a:noFill/>
        </p:spPr>
        <p:txBody>
          <a:bodyPr wrap="square" rtlCol="0">
            <a:spAutoFit/>
          </a:bodyPr>
          <a:lstStyle/>
          <a:p>
            <a:r>
              <a:rPr lang="fr-FR" dirty="0"/>
              <a:t>- En se basant sur les projections obtenus et les résultats des tests de Kolmogorov-Smirnov (P-value &lt; au niveau de test de 5%) on rejette donc l'hypothèse de normalité des distributions de ces variables.</a:t>
            </a:r>
          </a:p>
        </p:txBody>
      </p:sp>
      <p:sp>
        <p:nvSpPr>
          <p:cNvPr id="11" name="Titre 1">
            <a:extLst>
              <a:ext uri="{FF2B5EF4-FFF2-40B4-BE49-F238E27FC236}">
                <a16:creationId xmlns:a16="http://schemas.microsoft.com/office/drawing/2014/main" id="{6D2B09A8-B5FF-C74F-AC3B-7D53FCE4A459}"/>
              </a:ext>
            </a:extLst>
          </p:cNvPr>
          <p:cNvSpPr txBox="1">
            <a:spLocks/>
          </p:cNvSpPr>
          <p:nvPr/>
        </p:nvSpPr>
        <p:spPr>
          <a:xfrm>
            <a:off x="838200" y="365126"/>
            <a:ext cx="10515600" cy="480532"/>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pPr algn="ctr"/>
            <a:r>
              <a:rPr lang="fr-FR" sz="3600"/>
              <a:t>Vérification des distributions</a:t>
            </a:r>
            <a:endParaRPr lang="fr-FR" sz="3600" dirty="0"/>
          </a:p>
        </p:txBody>
      </p:sp>
    </p:spTree>
    <p:extLst>
      <p:ext uri="{BB962C8B-B14F-4D97-AF65-F5344CB8AC3E}">
        <p14:creationId xmlns:p14="http://schemas.microsoft.com/office/powerpoint/2010/main" val="2590873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EC8531-BEFC-B74B-B38C-8422F91950AA}"/>
              </a:ext>
            </a:extLst>
          </p:cNvPr>
          <p:cNvSpPr>
            <a:spLocks noGrp="1"/>
          </p:cNvSpPr>
          <p:nvPr>
            <p:ph type="title"/>
          </p:nvPr>
        </p:nvSpPr>
        <p:spPr/>
        <p:txBody>
          <a:bodyPr>
            <a:normAutofit/>
          </a:bodyPr>
          <a:lstStyle/>
          <a:p>
            <a:pPr algn="ctr"/>
            <a:r>
              <a:rPr lang="fr-FR" sz="3600" dirty="0"/>
              <a:t>Matrice des corrélations</a:t>
            </a:r>
          </a:p>
        </p:txBody>
      </p:sp>
      <p:pic>
        <p:nvPicPr>
          <p:cNvPr id="11" name="Espace réservé du contenu 10">
            <a:extLst>
              <a:ext uri="{FF2B5EF4-FFF2-40B4-BE49-F238E27FC236}">
                <a16:creationId xmlns:a16="http://schemas.microsoft.com/office/drawing/2014/main" id="{B3976EA3-6943-A049-ACC0-C0C6809C8D72}"/>
              </a:ext>
            </a:extLst>
          </p:cNvPr>
          <p:cNvPicPr>
            <a:picLocks noGrp="1" noChangeAspect="1"/>
          </p:cNvPicPr>
          <p:nvPr>
            <p:ph idx="1"/>
          </p:nvPr>
        </p:nvPicPr>
        <p:blipFill>
          <a:blip r:embed="rId3"/>
          <a:stretch>
            <a:fillRect/>
          </a:stretch>
        </p:blipFill>
        <p:spPr>
          <a:xfrm>
            <a:off x="396632" y="1768928"/>
            <a:ext cx="5248793" cy="5079461"/>
          </a:xfrm>
        </p:spPr>
      </p:pic>
      <p:sp>
        <p:nvSpPr>
          <p:cNvPr id="12" name="ZoneTexte 11">
            <a:extLst>
              <a:ext uri="{FF2B5EF4-FFF2-40B4-BE49-F238E27FC236}">
                <a16:creationId xmlns:a16="http://schemas.microsoft.com/office/drawing/2014/main" id="{1CD86F2F-8036-5643-AB7F-0528C7EA08BC}"/>
              </a:ext>
            </a:extLst>
          </p:cNvPr>
          <p:cNvSpPr txBox="1"/>
          <p:nvPr/>
        </p:nvSpPr>
        <p:spPr>
          <a:xfrm>
            <a:off x="6898098" y="2016929"/>
            <a:ext cx="4576253" cy="5355312"/>
          </a:xfrm>
          <a:prstGeom prst="rect">
            <a:avLst/>
          </a:prstGeom>
          <a:noFill/>
        </p:spPr>
        <p:txBody>
          <a:bodyPr wrap="none" rtlCol="0">
            <a:spAutoFit/>
          </a:bodyPr>
          <a:lstStyle/>
          <a:p>
            <a:r>
              <a:rPr lang="fr-FR" dirty="0"/>
              <a:t>- Une relation linéaire </a:t>
            </a:r>
            <a:r>
              <a:rPr lang="fr-FR" b="1" dirty="0"/>
              <a:t>positive</a:t>
            </a:r>
            <a:r>
              <a:rPr lang="fr-FR" dirty="0"/>
              <a:t> entre :</a:t>
            </a:r>
          </a:p>
          <a:p>
            <a:endParaRPr lang="fr-FR" dirty="0"/>
          </a:p>
          <a:p>
            <a:r>
              <a:rPr lang="fr-FR" dirty="0"/>
              <a:t>° fat_100g et et energy_100</a:t>
            </a:r>
          </a:p>
          <a:p>
            <a:r>
              <a:rPr lang="fr-FR" dirty="0"/>
              <a:t>° fat_100g et et saturated_fat_100g</a:t>
            </a:r>
          </a:p>
          <a:p>
            <a:r>
              <a:rPr lang="fr-FR" dirty="0"/>
              <a:t>° saturated_fat et energy_100</a:t>
            </a:r>
          </a:p>
          <a:p>
            <a:r>
              <a:rPr lang="fr-FR" dirty="0"/>
              <a:t>° fiber_100g et proteins_100g</a:t>
            </a:r>
          </a:p>
          <a:p>
            <a:r>
              <a:rPr lang="fr-FR" dirty="0"/>
              <a:t>° nutriscore et fat_100</a:t>
            </a:r>
          </a:p>
          <a:p>
            <a:r>
              <a:rPr lang="fr-FR" dirty="0"/>
              <a:t>° nutriscore et energy_100</a:t>
            </a:r>
          </a:p>
          <a:p>
            <a:r>
              <a:rPr lang="fr-FR" dirty="0"/>
              <a:t>° nutriscore et sugars_100</a:t>
            </a:r>
          </a:p>
          <a:p>
            <a:r>
              <a:rPr lang="fr-FR" dirty="0"/>
              <a:t>° nutriscore et sodium_100 ( faible)</a:t>
            </a:r>
          </a:p>
          <a:p>
            <a:endParaRPr lang="fr-FR" dirty="0"/>
          </a:p>
          <a:p>
            <a:r>
              <a:rPr lang="fr-FR" dirty="0"/>
              <a:t>- Une relation linéaire </a:t>
            </a:r>
            <a:r>
              <a:rPr lang="fr-FR" b="1" dirty="0"/>
              <a:t>négative</a:t>
            </a:r>
            <a:r>
              <a:rPr lang="fr-FR" dirty="0"/>
              <a:t> entre :</a:t>
            </a:r>
          </a:p>
          <a:p>
            <a:endParaRPr lang="fr-FR" dirty="0"/>
          </a:p>
          <a:p>
            <a:r>
              <a:rPr lang="fr-FR" dirty="0"/>
              <a:t>° proteins_100g et sugars_100g</a:t>
            </a:r>
          </a:p>
          <a:p>
            <a:r>
              <a:rPr lang="fr-FR" dirty="0"/>
              <a:t>° sugars_100g et fat_100g (faible relation)</a:t>
            </a:r>
          </a:p>
          <a:p>
            <a:r>
              <a:rPr lang="fr-FR" dirty="0"/>
              <a:t>° fiber_100 et sugars_100</a:t>
            </a:r>
          </a:p>
          <a:p>
            <a:r>
              <a:rPr lang="fr-FR" dirty="0"/>
              <a:t>° nutriscore et fiber_100</a:t>
            </a:r>
          </a:p>
          <a:p>
            <a:endParaRPr lang="fr-FR" dirty="0"/>
          </a:p>
          <a:p>
            <a:endParaRPr lang="fr-FR" dirty="0"/>
          </a:p>
        </p:txBody>
      </p:sp>
    </p:spTree>
    <p:extLst>
      <p:ext uri="{BB962C8B-B14F-4D97-AF65-F5344CB8AC3E}">
        <p14:creationId xmlns:p14="http://schemas.microsoft.com/office/powerpoint/2010/main" val="2362729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E4E14-FD74-654F-84B0-8F73328C9953}"/>
              </a:ext>
            </a:extLst>
          </p:cNvPr>
          <p:cNvSpPr>
            <a:spLocks noGrp="1"/>
          </p:cNvSpPr>
          <p:nvPr>
            <p:ph type="title"/>
          </p:nvPr>
        </p:nvSpPr>
        <p:spPr>
          <a:xfrm>
            <a:off x="656527" y="456389"/>
            <a:ext cx="10515600" cy="533400"/>
          </a:xfrm>
        </p:spPr>
        <p:txBody>
          <a:bodyPr>
            <a:noAutofit/>
          </a:bodyPr>
          <a:lstStyle/>
          <a:p>
            <a:pPr algn="ctr"/>
            <a:r>
              <a:rPr lang="fr-MA" sz="3600" b="1" dirty="0"/>
              <a:t>Imputation des données</a:t>
            </a:r>
          </a:p>
        </p:txBody>
      </p:sp>
      <p:sp>
        <p:nvSpPr>
          <p:cNvPr id="4" name="Espace réservé du contenu 3">
            <a:extLst>
              <a:ext uri="{FF2B5EF4-FFF2-40B4-BE49-F238E27FC236}">
                <a16:creationId xmlns:a16="http://schemas.microsoft.com/office/drawing/2014/main" id="{53CC634F-0363-AB45-8640-CCD755BEA1A5}"/>
              </a:ext>
            </a:extLst>
          </p:cNvPr>
          <p:cNvSpPr>
            <a:spLocks noGrp="1"/>
          </p:cNvSpPr>
          <p:nvPr>
            <p:ph idx="1"/>
          </p:nvPr>
        </p:nvSpPr>
        <p:spPr>
          <a:xfrm>
            <a:off x="838200" y="1137425"/>
            <a:ext cx="10515600" cy="5039538"/>
          </a:xfrm>
        </p:spPr>
        <p:txBody>
          <a:bodyPr/>
          <a:lstStyle/>
          <a:p>
            <a:r>
              <a:rPr lang="fr-FR" dirty="0"/>
              <a:t>Imputations de données :</a:t>
            </a:r>
          </a:p>
          <a:p>
            <a:pPr marL="0" indent="0">
              <a:buNone/>
            </a:pPr>
            <a:r>
              <a:rPr lang="fr-FR" dirty="0"/>
              <a:t>    Régression linéaire : pour la variable fat_100g</a:t>
            </a:r>
          </a:p>
        </p:txBody>
      </p:sp>
      <p:pic>
        <p:nvPicPr>
          <p:cNvPr id="6" name="Image 5" descr="Une image contenant table&#10;&#10;Description générée automatiquement">
            <a:extLst>
              <a:ext uri="{FF2B5EF4-FFF2-40B4-BE49-F238E27FC236}">
                <a16:creationId xmlns:a16="http://schemas.microsoft.com/office/drawing/2014/main" id="{E47DCEC1-3F19-584D-B563-4A98D355BA0C}"/>
              </a:ext>
            </a:extLst>
          </p:cNvPr>
          <p:cNvPicPr>
            <a:picLocks noChangeAspect="1"/>
          </p:cNvPicPr>
          <p:nvPr/>
        </p:nvPicPr>
        <p:blipFill>
          <a:blip r:embed="rId3"/>
          <a:stretch>
            <a:fillRect/>
          </a:stretch>
        </p:blipFill>
        <p:spPr>
          <a:xfrm>
            <a:off x="2020228" y="2253112"/>
            <a:ext cx="6364767" cy="3923851"/>
          </a:xfrm>
          <a:prstGeom prst="rect">
            <a:avLst/>
          </a:prstGeom>
        </p:spPr>
      </p:pic>
      <p:pic>
        <p:nvPicPr>
          <p:cNvPr id="9" name="Image 8">
            <a:extLst>
              <a:ext uri="{FF2B5EF4-FFF2-40B4-BE49-F238E27FC236}">
                <a16:creationId xmlns:a16="http://schemas.microsoft.com/office/drawing/2014/main" id="{E059FAFA-19A2-B240-881C-E14DCFF654E2}"/>
              </a:ext>
            </a:extLst>
          </p:cNvPr>
          <p:cNvPicPr>
            <a:picLocks noChangeAspect="1"/>
          </p:cNvPicPr>
          <p:nvPr/>
        </p:nvPicPr>
        <p:blipFill>
          <a:blip r:embed="rId4"/>
          <a:stretch>
            <a:fillRect/>
          </a:stretch>
        </p:blipFill>
        <p:spPr>
          <a:xfrm>
            <a:off x="656527" y="6324600"/>
            <a:ext cx="9357267" cy="533400"/>
          </a:xfrm>
          <a:prstGeom prst="rect">
            <a:avLst/>
          </a:prstGeom>
        </p:spPr>
      </p:pic>
    </p:spTree>
    <p:extLst>
      <p:ext uri="{BB962C8B-B14F-4D97-AF65-F5344CB8AC3E}">
        <p14:creationId xmlns:p14="http://schemas.microsoft.com/office/powerpoint/2010/main" val="2405292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E4E14-FD74-654F-84B0-8F73328C9953}"/>
              </a:ext>
            </a:extLst>
          </p:cNvPr>
          <p:cNvSpPr>
            <a:spLocks noGrp="1"/>
          </p:cNvSpPr>
          <p:nvPr>
            <p:ph type="title"/>
          </p:nvPr>
        </p:nvSpPr>
        <p:spPr>
          <a:xfrm>
            <a:off x="685499" y="134719"/>
            <a:ext cx="10515600" cy="799560"/>
          </a:xfrm>
        </p:spPr>
        <p:txBody>
          <a:bodyPr>
            <a:noAutofit/>
          </a:bodyPr>
          <a:lstStyle/>
          <a:p>
            <a:pPr algn="ctr"/>
            <a:r>
              <a:rPr lang="fr-MA" sz="4000" b="1" dirty="0"/>
              <a:t>Imputation des données</a:t>
            </a:r>
            <a:endParaRPr lang="fr-FR" sz="4000" dirty="0"/>
          </a:p>
        </p:txBody>
      </p:sp>
      <p:sp>
        <p:nvSpPr>
          <p:cNvPr id="4" name="Espace réservé du contenu 3">
            <a:extLst>
              <a:ext uri="{FF2B5EF4-FFF2-40B4-BE49-F238E27FC236}">
                <a16:creationId xmlns:a16="http://schemas.microsoft.com/office/drawing/2014/main" id="{75C79442-5285-1844-97B9-04E00672CF63}"/>
              </a:ext>
            </a:extLst>
          </p:cNvPr>
          <p:cNvSpPr>
            <a:spLocks noGrp="1"/>
          </p:cNvSpPr>
          <p:nvPr>
            <p:ph idx="1"/>
          </p:nvPr>
        </p:nvSpPr>
        <p:spPr>
          <a:xfrm>
            <a:off x="536412" y="1967949"/>
            <a:ext cx="10515600" cy="4890052"/>
          </a:xfrm>
        </p:spPr>
        <p:txBody>
          <a:bodyPr/>
          <a:lstStyle/>
          <a:p>
            <a:r>
              <a:rPr lang="fr-FR" dirty="0"/>
              <a:t>Imputation des données quantitatives : nutriments par un KNNImputer</a:t>
            </a:r>
          </a:p>
          <a:p>
            <a:pPr marL="0" indent="0">
              <a:buNone/>
            </a:pPr>
            <a:endParaRPr lang="fr-FR" dirty="0"/>
          </a:p>
        </p:txBody>
      </p:sp>
      <p:pic>
        <p:nvPicPr>
          <p:cNvPr id="6" name="Image 5">
            <a:extLst>
              <a:ext uri="{FF2B5EF4-FFF2-40B4-BE49-F238E27FC236}">
                <a16:creationId xmlns:a16="http://schemas.microsoft.com/office/drawing/2014/main" id="{EC503A66-72B1-4F46-8B8E-D5ACA9CF5DE6}"/>
              </a:ext>
            </a:extLst>
          </p:cNvPr>
          <p:cNvPicPr>
            <a:picLocks noChangeAspect="1"/>
          </p:cNvPicPr>
          <p:nvPr/>
        </p:nvPicPr>
        <p:blipFill>
          <a:blip r:embed="rId3"/>
          <a:stretch>
            <a:fillRect/>
          </a:stretch>
        </p:blipFill>
        <p:spPr>
          <a:xfrm>
            <a:off x="536412" y="2723429"/>
            <a:ext cx="9842500" cy="584200"/>
          </a:xfrm>
          <a:prstGeom prst="rect">
            <a:avLst/>
          </a:prstGeom>
        </p:spPr>
      </p:pic>
      <p:pic>
        <p:nvPicPr>
          <p:cNvPr id="9" name="Image 8" descr="Une image contenant table&#10;&#10;Description générée automatiquement">
            <a:extLst>
              <a:ext uri="{FF2B5EF4-FFF2-40B4-BE49-F238E27FC236}">
                <a16:creationId xmlns:a16="http://schemas.microsoft.com/office/drawing/2014/main" id="{F63D164E-944F-7848-96C0-8A0E17F7A0AA}"/>
              </a:ext>
            </a:extLst>
          </p:cNvPr>
          <p:cNvPicPr>
            <a:picLocks noChangeAspect="1"/>
          </p:cNvPicPr>
          <p:nvPr/>
        </p:nvPicPr>
        <p:blipFill>
          <a:blip r:embed="rId4"/>
          <a:stretch>
            <a:fillRect/>
          </a:stretch>
        </p:blipFill>
        <p:spPr>
          <a:xfrm>
            <a:off x="217314" y="3880126"/>
            <a:ext cx="3250715" cy="2941668"/>
          </a:xfrm>
          <a:prstGeom prst="rect">
            <a:avLst/>
          </a:prstGeom>
        </p:spPr>
      </p:pic>
      <p:pic>
        <p:nvPicPr>
          <p:cNvPr id="14" name="Image 13" descr="Une image contenant table&#10;&#10;Description générée automatiquement">
            <a:extLst>
              <a:ext uri="{FF2B5EF4-FFF2-40B4-BE49-F238E27FC236}">
                <a16:creationId xmlns:a16="http://schemas.microsoft.com/office/drawing/2014/main" id="{686FE38D-EE2B-8347-8C47-552F58C1EC5E}"/>
              </a:ext>
            </a:extLst>
          </p:cNvPr>
          <p:cNvPicPr>
            <a:picLocks noChangeAspect="1"/>
          </p:cNvPicPr>
          <p:nvPr/>
        </p:nvPicPr>
        <p:blipFill>
          <a:blip r:embed="rId5"/>
          <a:stretch>
            <a:fillRect/>
          </a:stretch>
        </p:blipFill>
        <p:spPr>
          <a:xfrm>
            <a:off x="3787127" y="4647309"/>
            <a:ext cx="6841893" cy="2174485"/>
          </a:xfrm>
          <a:prstGeom prst="rect">
            <a:avLst/>
          </a:prstGeom>
        </p:spPr>
      </p:pic>
    </p:spTree>
    <p:extLst>
      <p:ext uri="{BB962C8B-B14F-4D97-AF65-F5344CB8AC3E}">
        <p14:creationId xmlns:p14="http://schemas.microsoft.com/office/powerpoint/2010/main" val="4131844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E4E14-FD74-654F-84B0-8F73328C9953}"/>
              </a:ext>
            </a:extLst>
          </p:cNvPr>
          <p:cNvSpPr>
            <a:spLocks noGrp="1"/>
          </p:cNvSpPr>
          <p:nvPr>
            <p:ph type="title"/>
          </p:nvPr>
        </p:nvSpPr>
        <p:spPr>
          <a:xfrm>
            <a:off x="732771" y="256654"/>
            <a:ext cx="10515600" cy="903073"/>
          </a:xfrm>
        </p:spPr>
        <p:txBody>
          <a:bodyPr>
            <a:noAutofit/>
          </a:bodyPr>
          <a:lstStyle/>
          <a:p>
            <a:pPr algn="ctr"/>
            <a:r>
              <a:rPr lang="fr-MA" sz="4000" b="1" dirty="0"/>
              <a:t>Imputation des données</a:t>
            </a:r>
            <a:endParaRPr lang="fr-FR" sz="4000" dirty="0"/>
          </a:p>
        </p:txBody>
      </p:sp>
      <p:sp>
        <p:nvSpPr>
          <p:cNvPr id="4" name="Espace réservé du contenu 3">
            <a:extLst>
              <a:ext uri="{FF2B5EF4-FFF2-40B4-BE49-F238E27FC236}">
                <a16:creationId xmlns:a16="http://schemas.microsoft.com/office/drawing/2014/main" id="{911A79BF-538C-964F-AD9D-0A4C125F8D6B}"/>
              </a:ext>
            </a:extLst>
          </p:cNvPr>
          <p:cNvSpPr>
            <a:spLocks noGrp="1"/>
          </p:cNvSpPr>
          <p:nvPr>
            <p:ph idx="1"/>
          </p:nvPr>
        </p:nvSpPr>
        <p:spPr/>
        <p:txBody>
          <a:bodyPr/>
          <a:lstStyle/>
          <a:p>
            <a:r>
              <a:rPr lang="fr-FR" dirty="0"/>
              <a:t>Afin de prédire la variable nutriscore, j’utilise un KNN regressor</a:t>
            </a:r>
          </a:p>
          <a:p>
            <a:endParaRPr lang="fr-FR" dirty="0"/>
          </a:p>
        </p:txBody>
      </p:sp>
      <p:pic>
        <p:nvPicPr>
          <p:cNvPr id="7" name="Image 6" descr="Une image contenant texte&#10;&#10;Description générée automatiquement">
            <a:extLst>
              <a:ext uri="{FF2B5EF4-FFF2-40B4-BE49-F238E27FC236}">
                <a16:creationId xmlns:a16="http://schemas.microsoft.com/office/drawing/2014/main" id="{290AF9C6-D792-C64B-94F7-28135EE29859}"/>
              </a:ext>
            </a:extLst>
          </p:cNvPr>
          <p:cNvPicPr>
            <a:picLocks noChangeAspect="1"/>
          </p:cNvPicPr>
          <p:nvPr/>
        </p:nvPicPr>
        <p:blipFill>
          <a:blip r:embed="rId3"/>
          <a:stretch>
            <a:fillRect/>
          </a:stretch>
        </p:blipFill>
        <p:spPr>
          <a:xfrm>
            <a:off x="1486090" y="2902226"/>
            <a:ext cx="7457188" cy="3101662"/>
          </a:xfrm>
          <a:prstGeom prst="rect">
            <a:avLst/>
          </a:prstGeom>
        </p:spPr>
      </p:pic>
    </p:spTree>
    <p:extLst>
      <p:ext uri="{BB962C8B-B14F-4D97-AF65-F5344CB8AC3E}">
        <p14:creationId xmlns:p14="http://schemas.microsoft.com/office/powerpoint/2010/main" val="1490053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E4E14-FD74-654F-84B0-8F73328C9953}"/>
              </a:ext>
            </a:extLst>
          </p:cNvPr>
          <p:cNvSpPr>
            <a:spLocks noGrp="1"/>
          </p:cNvSpPr>
          <p:nvPr>
            <p:ph type="title"/>
          </p:nvPr>
        </p:nvSpPr>
        <p:spPr>
          <a:xfrm>
            <a:off x="355351" y="-448971"/>
            <a:ext cx="10515600" cy="1435510"/>
          </a:xfrm>
        </p:spPr>
        <p:txBody>
          <a:bodyPr>
            <a:noAutofit/>
          </a:bodyPr>
          <a:lstStyle/>
          <a:p>
            <a:pPr algn="ctr"/>
            <a:r>
              <a:rPr lang="fr-MA" sz="4000" b="1" dirty="0"/>
              <a:t>Imputation des données</a:t>
            </a:r>
            <a:endParaRPr lang="fr-FR" sz="4000" dirty="0"/>
          </a:p>
        </p:txBody>
      </p:sp>
      <p:pic>
        <p:nvPicPr>
          <p:cNvPr id="8" name="Espace réservé du contenu 7" descr="Une image contenant texte&#10;&#10;Description générée automatiquement">
            <a:extLst>
              <a:ext uri="{FF2B5EF4-FFF2-40B4-BE49-F238E27FC236}">
                <a16:creationId xmlns:a16="http://schemas.microsoft.com/office/drawing/2014/main" id="{2CDE75ED-2C93-8F4D-8F39-811E338CB638}"/>
              </a:ext>
            </a:extLst>
          </p:cNvPr>
          <p:cNvPicPr>
            <a:picLocks noGrp="1" noChangeAspect="1"/>
          </p:cNvPicPr>
          <p:nvPr>
            <p:ph idx="1"/>
          </p:nvPr>
        </p:nvPicPr>
        <p:blipFill>
          <a:blip r:embed="rId3"/>
          <a:stretch>
            <a:fillRect/>
          </a:stretch>
        </p:blipFill>
        <p:spPr>
          <a:xfrm>
            <a:off x="1904401" y="1592826"/>
            <a:ext cx="6832600" cy="1968500"/>
          </a:xfrm>
          <a:prstGeom prst="rect">
            <a:avLst/>
          </a:prstGeom>
        </p:spPr>
      </p:pic>
      <p:pic>
        <p:nvPicPr>
          <p:cNvPr id="9" name="Image 8">
            <a:extLst>
              <a:ext uri="{FF2B5EF4-FFF2-40B4-BE49-F238E27FC236}">
                <a16:creationId xmlns:a16="http://schemas.microsoft.com/office/drawing/2014/main" id="{1D72082C-68D3-E54C-B9EA-293365352FE2}"/>
              </a:ext>
            </a:extLst>
          </p:cNvPr>
          <p:cNvPicPr>
            <a:picLocks noChangeAspect="1"/>
          </p:cNvPicPr>
          <p:nvPr/>
        </p:nvPicPr>
        <p:blipFill>
          <a:blip r:embed="rId4"/>
          <a:stretch>
            <a:fillRect/>
          </a:stretch>
        </p:blipFill>
        <p:spPr>
          <a:xfrm>
            <a:off x="588557" y="3939785"/>
            <a:ext cx="4418341" cy="2918215"/>
          </a:xfrm>
          <a:prstGeom prst="rect">
            <a:avLst/>
          </a:prstGeom>
        </p:spPr>
      </p:pic>
      <p:pic>
        <p:nvPicPr>
          <p:cNvPr id="11" name="Image 10" descr="Une image contenant texte&#10;&#10;Description générée automatiquement">
            <a:extLst>
              <a:ext uri="{FF2B5EF4-FFF2-40B4-BE49-F238E27FC236}">
                <a16:creationId xmlns:a16="http://schemas.microsoft.com/office/drawing/2014/main" id="{520A84D9-7541-9845-BC62-76ACA811E350}"/>
              </a:ext>
            </a:extLst>
          </p:cNvPr>
          <p:cNvPicPr>
            <a:picLocks noChangeAspect="1"/>
          </p:cNvPicPr>
          <p:nvPr/>
        </p:nvPicPr>
        <p:blipFill>
          <a:blip r:embed="rId5"/>
          <a:stretch>
            <a:fillRect/>
          </a:stretch>
        </p:blipFill>
        <p:spPr>
          <a:xfrm>
            <a:off x="5235063" y="4363472"/>
            <a:ext cx="6456215" cy="1968501"/>
          </a:xfrm>
          <a:prstGeom prst="rect">
            <a:avLst/>
          </a:prstGeom>
        </p:spPr>
      </p:pic>
    </p:spTree>
    <p:extLst>
      <p:ext uri="{BB962C8B-B14F-4D97-AF65-F5344CB8AC3E}">
        <p14:creationId xmlns:p14="http://schemas.microsoft.com/office/powerpoint/2010/main" val="1022351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B28AF10-FF01-E944-BC31-F59C5D332793}"/>
              </a:ext>
            </a:extLst>
          </p:cNvPr>
          <p:cNvSpPr>
            <a:spLocks noGrp="1"/>
          </p:cNvSpPr>
          <p:nvPr>
            <p:ph type="title"/>
          </p:nvPr>
        </p:nvSpPr>
        <p:spPr>
          <a:xfrm>
            <a:off x="838200" y="685800"/>
            <a:ext cx="6890518" cy="2275480"/>
          </a:xfrm>
        </p:spPr>
        <p:txBody>
          <a:bodyPr>
            <a:normAutofit/>
          </a:bodyPr>
          <a:lstStyle/>
          <a:p>
            <a:r>
              <a:rPr lang="fr-FR" dirty="0"/>
              <a:t>Introduction : </a:t>
            </a:r>
          </a:p>
        </p:txBody>
      </p:sp>
      <p:sp>
        <p:nvSpPr>
          <p:cNvPr id="3" name="Espace réservé du contenu 2">
            <a:extLst>
              <a:ext uri="{FF2B5EF4-FFF2-40B4-BE49-F238E27FC236}">
                <a16:creationId xmlns:a16="http://schemas.microsoft.com/office/drawing/2014/main" id="{4A1A09C6-47F7-4B42-A89A-324EADA5B4B2}"/>
              </a:ext>
            </a:extLst>
          </p:cNvPr>
          <p:cNvSpPr>
            <a:spLocks noGrp="1"/>
          </p:cNvSpPr>
          <p:nvPr>
            <p:ph idx="1"/>
          </p:nvPr>
        </p:nvSpPr>
        <p:spPr>
          <a:xfrm>
            <a:off x="838200" y="3319796"/>
            <a:ext cx="5545128" cy="2852404"/>
          </a:xfrm>
        </p:spPr>
        <p:txBody>
          <a:bodyPr>
            <a:normAutofit/>
          </a:bodyPr>
          <a:lstStyle/>
          <a:p>
            <a:pPr>
              <a:lnSpc>
                <a:spcPct val="100000"/>
              </a:lnSpc>
            </a:pPr>
            <a:r>
              <a:rPr lang="fr-FR" sz="1500" b="1" dirty="0">
                <a:latin typeface="Athelas" panose="02000503000000020003" pitchFamily="2" charset="77"/>
                <a:ea typeface="Arial Unicode MS" panose="020B0604020202020204" pitchFamily="34" charset="-128"/>
                <a:cs typeface="Arial Unicode MS" panose="020B0604020202020204" pitchFamily="34" charset="-128"/>
              </a:rPr>
              <a:t>L'agence "Santé publique France" a lancé un appel à projets pour trouver des idées innovantes d’applications en lien avec l'alimentation.</a:t>
            </a:r>
          </a:p>
          <a:p>
            <a:pPr>
              <a:lnSpc>
                <a:spcPct val="100000"/>
              </a:lnSpc>
            </a:pPr>
            <a:r>
              <a:rPr lang="fr-FR" sz="1500" b="1" dirty="0">
                <a:latin typeface="Athelas" panose="02000503000000020003" pitchFamily="2" charset="77"/>
                <a:ea typeface="Arial Unicode MS" panose="020B0604020202020204" pitchFamily="34" charset="-128"/>
                <a:cs typeface="Arial Unicode MS" panose="020B0604020202020204" pitchFamily="34" charset="-128"/>
              </a:rPr>
              <a:t>Le jeu de données Open Food </a:t>
            </a:r>
            <a:r>
              <a:rPr lang="fr-FR" sz="1500" b="1" dirty="0" err="1">
                <a:latin typeface="Athelas" panose="02000503000000020003" pitchFamily="2" charset="77"/>
                <a:ea typeface="Arial Unicode MS" panose="020B0604020202020204" pitchFamily="34" charset="-128"/>
                <a:cs typeface="Arial Unicode MS" panose="020B0604020202020204" pitchFamily="34" charset="-128"/>
              </a:rPr>
              <a:t>Facts</a:t>
            </a:r>
            <a:r>
              <a:rPr lang="fr-FR" sz="1500" b="1" dirty="0">
                <a:latin typeface="Athelas" panose="02000503000000020003" pitchFamily="2" charset="77"/>
                <a:ea typeface="Arial Unicode MS" panose="020B0604020202020204" pitchFamily="34" charset="-128"/>
                <a:cs typeface="Arial Unicode MS" panose="020B0604020202020204" pitchFamily="34" charset="-128"/>
              </a:rPr>
              <a:t> est disponible sur le site officiel</a:t>
            </a:r>
          </a:p>
          <a:p>
            <a:pPr>
              <a:lnSpc>
                <a:spcPct val="100000"/>
              </a:lnSpc>
            </a:pPr>
            <a:r>
              <a:rPr lang="fr-FR" sz="1500" b="1" dirty="0">
                <a:latin typeface="Athelas" panose="02000503000000020003" pitchFamily="2" charset="77"/>
                <a:ea typeface="Arial Unicode MS" panose="020B0604020202020204" pitchFamily="34" charset="-128"/>
                <a:cs typeface="Arial Unicode MS" panose="020B0604020202020204" pitchFamily="34" charset="-128"/>
              </a:rPr>
              <a:t>Afin de bien mener ce projet quelques recherches sur les nutriments et le nutrition score  ont été faites.</a:t>
            </a:r>
          </a:p>
        </p:txBody>
      </p:sp>
      <p:pic>
        <p:nvPicPr>
          <p:cNvPr id="9" name="Image 8">
            <a:extLst>
              <a:ext uri="{FF2B5EF4-FFF2-40B4-BE49-F238E27FC236}">
                <a16:creationId xmlns:a16="http://schemas.microsoft.com/office/drawing/2014/main" id="{5D5BCC7D-E506-C44F-9099-C12763BA5AA0}"/>
              </a:ext>
            </a:extLst>
          </p:cNvPr>
          <p:cNvPicPr>
            <a:picLocks noChangeAspect="1"/>
          </p:cNvPicPr>
          <p:nvPr/>
        </p:nvPicPr>
        <p:blipFill>
          <a:blip r:embed="rId3"/>
          <a:stretch>
            <a:fillRect/>
          </a:stretch>
        </p:blipFill>
        <p:spPr>
          <a:xfrm>
            <a:off x="6620549" y="2154128"/>
            <a:ext cx="5277802" cy="4182657"/>
          </a:xfrm>
          <a:prstGeom prst="rect">
            <a:avLst/>
          </a:prstGeom>
        </p:spPr>
      </p:pic>
      <p:sp>
        <p:nvSpPr>
          <p:cNvPr id="4" name="ZoneTexte 3">
            <a:extLst>
              <a:ext uri="{FF2B5EF4-FFF2-40B4-BE49-F238E27FC236}">
                <a16:creationId xmlns:a16="http://schemas.microsoft.com/office/drawing/2014/main" id="{1588E3C9-981D-2D47-98FD-A5CEB7FF4BCD}"/>
              </a:ext>
            </a:extLst>
          </p:cNvPr>
          <p:cNvSpPr txBox="1"/>
          <p:nvPr/>
        </p:nvSpPr>
        <p:spPr>
          <a:xfrm>
            <a:off x="-1081548" y="865239"/>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76743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63D913-20D2-C44E-A080-2BDE0E7CA5AE}"/>
              </a:ext>
            </a:extLst>
          </p:cNvPr>
          <p:cNvSpPr>
            <a:spLocks noGrp="1"/>
          </p:cNvSpPr>
          <p:nvPr>
            <p:ph type="title"/>
          </p:nvPr>
        </p:nvSpPr>
        <p:spPr/>
        <p:txBody>
          <a:bodyPr>
            <a:normAutofit/>
          </a:bodyPr>
          <a:lstStyle/>
          <a:p>
            <a:pPr algn="ctr"/>
            <a:r>
              <a:rPr lang="fr-MA" sz="3600" b="1" dirty="0"/>
              <a:t>Imputation des données</a:t>
            </a:r>
            <a:endParaRPr lang="fr-FR" sz="3600" dirty="0"/>
          </a:p>
        </p:txBody>
      </p:sp>
      <p:pic>
        <p:nvPicPr>
          <p:cNvPr id="7" name="Espace réservé du contenu 6" descr="Une image contenant texte&#10;&#10;Description générée automatiquement">
            <a:extLst>
              <a:ext uri="{FF2B5EF4-FFF2-40B4-BE49-F238E27FC236}">
                <a16:creationId xmlns:a16="http://schemas.microsoft.com/office/drawing/2014/main" id="{F586E1C8-73DA-2B42-956E-0F45EBCD8D56}"/>
              </a:ext>
            </a:extLst>
          </p:cNvPr>
          <p:cNvPicPr>
            <a:picLocks noGrp="1" noChangeAspect="1"/>
          </p:cNvPicPr>
          <p:nvPr>
            <p:ph idx="1"/>
          </p:nvPr>
        </p:nvPicPr>
        <p:blipFill>
          <a:blip r:embed="rId2"/>
          <a:stretch>
            <a:fillRect/>
          </a:stretch>
        </p:blipFill>
        <p:spPr>
          <a:xfrm>
            <a:off x="838200" y="2058523"/>
            <a:ext cx="8928100" cy="1905000"/>
          </a:xfrm>
        </p:spPr>
      </p:pic>
      <p:pic>
        <p:nvPicPr>
          <p:cNvPr id="9" name="Image 8" descr="Une image contenant texte&#10;&#10;Description générée automatiquement">
            <a:extLst>
              <a:ext uri="{FF2B5EF4-FFF2-40B4-BE49-F238E27FC236}">
                <a16:creationId xmlns:a16="http://schemas.microsoft.com/office/drawing/2014/main" id="{0DAF888B-E50A-A441-8F86-3ACDE0F7FF52}"/>
              </a:ext>
            </a:extLst>
          </p:cNvPr>
          <p:cNvPicPr>
            <a:picLocks noChangeAspect="1"/>
          </p:cNvPicPr>
          <p:nvPr/>
        </p:nvPicPr>
        <p:blipFill>
          <a:blip r:embed="rId3"/>
          <a:stretch>
            <a:fillRect/>
          </a:stretch>
        </p:blipFill>
        <p:spPr>
          <a:xfrm>
            <a:off x="959005" y="4331358"/>
            <a:ext cx="4876800" cy="711200"/>
          </a:xfrm>
          <a:prstGeom prst="rect">
            <a:avLst/>
          </a:prstGeom>
        </p:spPr>
      </p:pic>
      <p:pic>
        <p:nvPicPr>
          <p:cNvPr id="11" name="Image 10">
            <a:extLst>
              <a:ext uri="{FF2B5EF4-FFF2-40B4-BE49-F238E27FC236}">
                <a16:creationId xmlns:a16="http://schemas.microsoft.com/office/drawing/2014/main" id="{B54E5192-5EB4-3040-918C-9A5DCC34865F}"/>
              </a:ext>
            </a:extLst>
          </p:cNvPr>
          <p:cNvPicPr>
            <a:picLocks noChangeAspect="1"/>
          </p:cNvPicPr>
          <p:nvPr/>
        </p:nvPicPr>
        <p:blipFill>
          <a:blip r:embed="rId4"/>
          <a:stretch>
            <a:fillRect/>
          </a:stretch>
        </p:blipFill>
        <p:spPr>
          <a:xfrm>
            <a:off x="959005" y="5410393"/>
            <a:ext cx="10083800" cy="1092200"/>
          </a:xfrm>
          <a:prstGeom prst="rect">
            <a:avLst/>
          </a:prstGeom>
        </p:spPr>
      </p:pic>
    </p:spTree>
    <p:extLst>
      <p:ext uri="{BB962C8B-B14F-4D97-AF65-F5344CB8AC3E}">
        <p14:creationId xmlns:p14="http://schemas.microsoft.com/office/powerpoint/2010/main" val="303367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4D6848-2CE7-5440-B7F1-D267FA4EBDE3}"/>
              </a:ext>
            </a:extLst>
          </p:cNvPr>
          <p:cNvSpPr>
            <a:spLocks noGrp="1"/>
          </p:cNvSpPr>
          <p:nvPr>
            <p:ph type="title"/>
          </p:nvPr>
        </p:nvSpPr>
        <p:spPr>
          <a:xfrm>
            <a:off x="838200" y="-270979"/>
            <a:ext cx="10515600" cy="1325563"/>
          </a:xfrm>
        </p:spPr>
        <p:txBody>
          <a:bodyPr>
            <a:normAutofit/>
          </a:bodyPr>
          <a:lstStyle/>
          <a:p>
            <a:pPr algn="ctr"/>
            <a:r>
              <a:rPr lang="fr-FR" sz="3600" dirty="0"/>
              <a:t>Imputation des données</a:t>
            </a:r>
          </a:p>
        </p:txBody>
      </p:sp>
      <p:sp>
        <p:nvSpPr>
          <p:cNvPr id="3" name="Espace réservé du contenu 2">
            <a:extLst>
              <a:ext uri="{FF2B5EF4-FFF2-40B4-BE49-F238E27FC236}">
                <a16:creationId xmlns:a16="http://schemas.microsoft.com/office/drawing/2014/main" id="{807569FA-2C67-9742-8528-3D17093057B1}"/>
              </a:ext>
            </a:extLst>
          </p:cNvPr>
          <p:cNvSpPr>
            <a:spLocks noGrp="1"/>
          </p:cNvSpPr>
          <p:nvPr>
            <p:ph idx="1"/>
          </p:nvPr>
        </p:nvSpPr>
        <p:spPr>
          <a:xfrm>
            <a:off x="838200" y="1416205"/>
            <a:ext cx="10515600" cy="4760757"/>
          </a:xfrm>
        </p:spPr>
        <p:txBody>
          <a:bodyPr/>
          <a:lstStyle/>
          <a:p>
            <a:r>
              <a:rPr lang="fr-FR" dirty="0"/>
              <a:t>Afin de prédire le nutrition grade, j’utilise un KNN Classifier : </a:t>
            </a:r>
          </a:p>
        </p:txBody>
      </p:sp>
      <p:pic>
        <p:nvPicPr>
          <p:cNvPr id="5" name="Image 4" descr="Une image contenant texte&#10;&#10;Description générée automatiquement">
            <a:extLst>
              <a:ext uri="{FF2B5EF4-FFF2-40B4-BE49-F238E27FC236}">
                <a16:creationId xmlns:a16="http://schemas.microsoft.com/office/drawing/2014/main" id="{7A4F69C4-3778-CE4E-AF56-81E145E963CC}"/>
              </a:ext>
            </a:extLst>
          </p:cNvPr>
          <p:cNvPicPr>
            <a:picLocks noChangeAspect="1"/>
          </p:cNvPicPr>
          <p:nvPr/>
        </p:nvPicPr>
        <p:blipFill>
          <a:blip r:embed="rId2"/>
          <a:stretch>
            <a:fillRect/>
          </a:stretch>
        </p:blipFill>
        <p:spPr>
          <a:xfrm>
            <a:off x="604288" y="2244825"/>
            <a:ext cx="7505700" cy="1016000"/>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B20E1854-2534-8646-81E5-3650D11394B3}"/>
              </a:ext>
            </a:extLst>
          </p:cNvPr>
          <p:cNvPicPr>
            <a:picLocks noChangeAspect="1"/>
          </p:cNvPicPr>
          <p:nvPr/>
        </p:nvPicPr>
        <p:blipFill>
          <a:blip r:embed="rId3"/>
          <a:stretch>
            <a:fillRect/>
          </a:stretch>
        </p:blipFill>
        <p:spPr>
          <a:xfrm>
            <a:off x="213995" y="3622446"/>
            <a:ext cx="9601200" cy="3225800"/>
          </a:xfrm>
          <a:prstGeom prst="rect">
            <a:avLst/>
          </a:prstGeom>
        </p:spPr>
      </p:pic>
    </p:spTree>
    <p:extLst>
      <p:ext uri="{BB962C8B-B14F-4D97-AF65-F5344CB8AC3E}">
        <p14:creationId xmlns:p14="http://schemas.microsoft.com/office/powerpoint/2010/main" val="3828430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00A1ED-0D6F-9242-A631-55F9B83E9C48}"/>
              </a:ext>
            </a:extLst>
          </p:cNvPr>
          <p:cNvSpPr>
            <a:spLocks noGrp="1"/>
          </p:cNvSpPr>
          <p:nvPr>
            <p:ph type="title"/>
          </p:nvPr>
        </p:nvSpPr>
        <p:spPr>
          <a:xfrm>
            <a:off x="838200" y="365126"/>
            <a:ext cx="10515600" cy="698362"/>
          </a:xfrm>
        </p:spPr>
        <p:txBody>
          <a:bodyPr>
            <a:normAutofit/>
          </a:bodyPr>
          <a:lstStyle/>
          <a:p>
            <a:pPr algn="ctr"/>
            <a:r>
              <a:rPr lang="fr-FR" sz="3600" dirty="0"/>
              <a:t>Imputation des données</a:t>
            </a:r>
          </a:p>
        </p:txBody>
      </p:sp>
      <p:pic>
        <p:nvPicPr>
          <p:cNvPr id="5" name="Espace réservé du contenu 4" descr="Une image contenant texte&#10;&#10;Description générée automatiquement">
            <a:extLst>
              <a:ext uri="{FF2B5EF4-FFF2-40B4-BE49-F238E27FC236}">
                <a16:creationId xmlns:a16="http://schemas.microsoft.com/office/drawing/2014/main" id="{F13EB6D9-F6F6-C945-A7B7-B0C68AFB44CB}"/>
              </a:ext>
            </a:extLst>
          </p:cNvPr>
          <p:cNvPicPr>
            <a:picLocks noGrp="1" noChangeAspect="1"/>
          </p:cNvPicPr>
          <p:nvPr>
            <p:ph idx="1"/>
          </p:nvPr>
        </p:nvPicPr>
        <p:blipFill>
          <a:blip r:embed="rId3"/>
          <a:stretch>
            <a:fillRect/>
          </a:stretch>
        </p:blipFill>
        <p:spPr>
          <a:xfrm>
            <a:off x="838200" y="2158110"/>
            <a:ext cx="9639300" cy="2374900"/>
          </a:xfrm>
        </p:spPr>
      </p:pic>
      <p:pic>
        <p:nvPicPr>
          <p:cNvPr id="7" name="Image 6">
            <a:extLst>
              <a:ext uri="{FF2B5EF4-FFF2-40B4-BE49-F238E27FC236}">
                <a16:creationId xmlns:a16="http://schemas.microsoft.com/office/drawing/2014/main" id="{F0AD9F44-D281-3B4F-8CF7-CFB402CB55D5}"/>
              </a:ext>
            </a:extLst>
          </p:cNvPr>
          <p:cNvPicPr>
            <a:picLocks noChangeAspect="1"/>
          </p:cNvPicPr>
          <p:nvPr/>
        </p:nvPicPr>
        <p:blipFill>
          <a:blip r:embed="rId4"/>
          <a:stretch>
            <a:fillRect/>
          </a:stretch>
        </p:blipFill>
        <p:spPr>
          <a:xfrm>
            <a:off x="1235617" y="5163634"/>
            <a:ext cx="10033000" cy="812800"/>
          </a:xfrm>
          <a:prstGeom prst="rect">
            <a:avLst/>
          </a:prstGeom>
        </p:spPr>
      </p:pic>
    </p:spTree>
    <p:extLst>
      <p:ext uri="{BB962C8B-B14F-4D97-AF65-F5344CB8AC3E}">
        <p14:creationId xmlns:p14="http://schemas.microsoft.com/office/powerpoint/2010/main" val="3888095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54CF5C-98F2-AE4B-B616-0A6F38A31749}"/>
              </a:ext>
            </a:extLst>
          </p:cNvPr>
          <p:cNvSpPr>
            <a:spLocks noGrp="1"/>
          </p:cNvSpPr>
          <p:nvPr>
            <p:ph type="title"/>
          </p:nvPr>
        </p:nvSpPr>
        <p:spPr>
          <a:xfrm>
            <a:off x="838200" y="365125"/>
            <a:ext cx="10515600" cy="757997"/>
          </a:xfrm>
        </p:spPr>
        <p:txBody>
          <a:bodyPr>
            <a:normAutofit/>
          </a:bodyPr>
          <a:lstStyle/>
          <a:p>
            <a:pPr algn="ctr"/>
            <a:r>
              <a:rPr lang="fr-FR" sz="3600" dirty="0"/>
              <a:t>Imputation des données</a:t>
            </a:r>
          </a:p>
        </p:txBody>
      </p:sp>
      <p:pic>
        <p:nvPicPr>
          <p:cNvPr id="5" name="Espace réservé du contenu 4" descr="Une image contenant table&#10;&#10;Description générée automatiquement">
            <a:extLst>
              <a:ext uri="{FF2B5EF4-FFF2-40B4-BE49-F238E27FC236}">
                <a16:creationId xmlns:a16="http://schemas.microsoft.com/office/drawing/2014/main" id="{B0C5F24D-4303-4947-B826-CB007DFD7927}"/>
              </a:ext>
            </a:extLst>
          </p:cNvPr>
          <p:cNvPicPr>
            <a:picLocks noGrp="1" noChangeAspect="1"/>
          </p:cNvPicPr>
          <p:nvPr>
            <p:ph idx="1"/>
          </p:nvPr>
        </p:nvPicPr>
        <p:blipFill>
          <a:blip r:embed="rId2"/>
          <a:stretch>
            <a:fillRect/>
          </a:stretch>
        </p:blipFill>
        <p:spPr>
          <a:xfrm>
            <a:off x="838200" y="2181452"/>
            <a:ext cx="10515600" cy="3755571"/>
          </a:xfrm>
        </p:spPr>
      </p:pic>
    </p:spTree>
    <p:extLst>
      <p:ext uri="{BB962C8B-B14F-4D97-AF65-F5344CB8AC3E}">
        <p14:creationId xmlns:p14="http://schemas.microsoft.com/office/powerpoint/2010/main" val="3272544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F007CC-FA36-0646-BBB3-DF4EB9214D5C}"/>
              </a:ext>
            </a:extLst>
          </p:cNvPr>
          <p:cNvSpPr>
            <a:spLocks noGrp="1"/>
          </p:cNvSpPr>
          <p:nvPr>
            <p:ph type="title"/>
          </p:nvPr>
        </p:nvSpPr>
        <p:spPr>
          <a:xfrm>
            <a:off x="838200" y="96769"/>
            <a:ext cx="10515600" cy="718240"/>
          </a:xfrm>
        </p:spPr>
        <p:txBody>
          <a:bodyPr>
            <a:normAutofit/>
          </a:bodyPr>
          <a:lstStyle/>
          <a:p>
            <a:pPr algn="ctr"/>
            <a:r>
              <a:rPr lang="fr-FR" sz="3600" dirty="0"/>
              <a:t>Analyse bi variée</a:t>
            </a:r>
          </a:p>
        </p:txBody>
      </p:sp>
      <p:pic>
        <p:nvPicPr>
          <p:cNvPr id="5" name="Espace réservé du contenu 4" descr="Une image contenant texte&#10;&#10;Description générée automatiquement">
            <a:extLst>
              <a:ext uri="{FF2B5EF4-FFF2-40B4-BE49-F238E27FC236}">
                <a16:creationId xmlns:a16="http://schemas.microsoft.com/office/drawing/2014/main" id="{2A7AA548-F07B-A443-ADD4-22483EC46831}"/>
              </a:ext>
            </a:extLst>
          </p:cNvPr>
          <p:cNvPicPr>
            <a:picLocks noGrp="1" noChangeAspect="1"/>
          </p:cNvPicPr>
          <p:nvPr>
            <p:ph idx="1"/>
          </p:nvPr>
        </p:nvPicPr>
        <p:blipFill>
          <a:blip r:embed="rId2"/>
          <a:stretch>
            <a:fillRect/>
          </a:stretch>
        </p:blipFill>
        <p:spPr>
          <a:xfrm>
            <a:off x="1351665" y="727051"/>
            <a:ext cx="9488670" cy="6130949"/>
          </a:xfrm>
        </p:spPr>
      </p:pic>
    </p:spTree>
    <p:extLst>
      <p:ext uri="{BB962C8B-B14F-4D97-AF65-F5344CB8AC3E}">
        <p14:creationId xmlns:p14="http://schemas.microsoft.com/office/powerpoint/2010/main" val="761599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BBE969-C780-B244-BB27-E700F950480A}"/>
              </a:ext>
            </a:extLst>
          </p:cNvPr>
          <p:cNvSpPr>
            <a:spLocks noGrp="1"/>
          </p:cNvSpPr>
          <p:nvPr>
            <p:ph type="title"/>
          </p:nvPr>
        </p:nvSpPr>
        <p:spPr>
          <a:xfrm>
            <a:off x="838200" y="365126"/>
            <a:ext cx="10515600" cy="718240"/>
          </a:xfrm>
        </p:spPr>
        <p:txBody>
          <a:bodyPr>
            <a:normAutofit/>
          </a:bodyPr>
          <a:lstStyle/>
          <a:p>
            <a:pPr algn="ctr"/>
            <a:r>
              <a:rPr lang="fr-FR" sz="3600" dirty="0"/>
              <a:t>Anova</a:t>
            </a:r>
          </a:p>
        </p:txBody>
      </p:sp>
      <p:sp>
        <p:nvSpPr>
          <p:cNvPr id="4" name="ZoneTexte 3">
            <a:extLst>
              <a:ext uri="{FF2B5EF4-FFF2-40B4-BE49-F238E27FC236}">
                <a16:creationId xmlns:a16="http://schemas.microsoft.com/office/drawing/2014/main" id="{66E2F548-6B76-2045-9A82-6D9D0E380C09}"/>
              </a:ext>
            </a:extLst>
          </p:cNvPr>
          <p:cNvSpPr txBox="1"/>
          <p:nvPr/>
        </p:nvSpPr>
        <p:spPr>
          <a:xfrm>
            <a:off x="755374" y="1699591"/>
            <a:ext cx="11102009" cy="707886"/>
          </a:xfrm>
          <a:prstGeom prst="rect">
            <a:avLst/>
          </a:prstGeom>
          <a:noFill/>
        </p:spPr>
        <p:txBody>
          <a:bodyPr wrap="square" rtlCol="0">
            <a:spAutoFit/>
          </a:bodyPr>
          <a:lstStyle/>
          <a:p>
            <a:r>
              <a:rPr lang="fr-FR" dirty="0"/>
              <a:t>- </a:t>
            </a:r>
            <a:r>
              <a:rPr lang="fr-FR" sz="2000" dirty="0"/>
              <a:t>L’analyse de la variance (ANOVA) est une méthode analytique qui sert à mettre en avant des différences ou des dépendances entre plusieurs groupes statistiques</a:t>
            </a:r>
          </a:p>
        </p:txBody>
      </p:sp>
      <p:sp>
        <p:nvSpPr>
          <p:cNvPr id="7" name="ZoneTexte 6">
            <a:extLst>
              <a:ext uri="{FF2B5EF4-FFF2-40B4-BE49-F238E27FC236}">
                <a16:creationId xmlns:a16="http://schemas.microsoft.com/office/drawing/2014/main" id="{16401A5C-FDE6-A64B-AA13-B4C3D299A858}"/>
              </a:ext>
            </a:extLst>
          </p:cNvPr>
          <p:cNvSpPr txBox="1"/>
          <p:nvPr/>
        </p:nvSpPr>
        <p:spPr>
          <a:xfrm>
            <a:off x="755374" y="2431132"/>
            <a:ext cx="11295112" cy="2462213"/>
          </a:xfrm>
          <a:prstGeom prst="rect">
            <a:avLst/>
          </a:prstGeom>
          <a:noFill/>
        </p:spPr>
        <p:txBody>
          <a:bodyPr wrap="square" rtlCol="0">
            <a:spAutoFit/>
          </a:bodyPr>
          <a:lstStyle/>
          <a:p>
            <a:r>
              <a:rPr lang="fr-FR" sz="2000" dirty="0"/>
              <a:t>- On effectue une analyse de variance pour mesurer l’indépendance entre une variable qualitative et une quantitative.</a:t>
            </a:r>
          </a:p>
          <a:p>
            <a:br>
              <a:rPr lang="fr-FR" sz="2000" dirty="0"/>
            </a:br>
            <a:endParaRPr lang="fr-FR" sz="2000" dirty="0"/>
          </a:p>
          <a:p>
            <a:r>
              <a:rPr lang="fr-FR" sz="2000" dirty="0"/>
              <a:t>- Je teste l’indépendance entre la variable qualitative nutrigrade et les variables quantitatives</a:t>
            </a:r>
          </a:p>
          <a:p>
            <a:br>
              <a:rPr lang="fr-FR" dirty="0"/>
            </a:br>
            <a:endParaRPr lang="fr-FR" dirty="0"/>
          </a:p>
          <a:p>
            <a:endParaRPr lang="fr-FR" dirty="0"/>
          </a:p>
        </p:txBody>
      </p:sp>
    </p:spTree>
    <p:extLst>
      <p:ext uri="{BB962C8B-B14F-4D97-AF65-F5344CB8AC3E}">
        <p14:creationId xmlns:p14="http://schemas.microsoft.com/office/powerpoint/2010/main" val="4164864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D9EA9D55-9AE8-984C-8833-6C46F5CCF74A}"/>
              </a:ext>
            </a:extLst>
          </p:cNvPr>
          <p:cNvPicPr>
            <a:picLocks noChangeAspect="1"/>
          </p:cNvPicPr>
          <p:nvPr/>
        </p:nvPicPr>
        <p:blipFill>
          <a:blip r:embed="rId2"/>
          <a:stretch>
            <a:fillRect/>
          </a:stretch>
        </p:blipFill>
        <p:spPr>
          <a:xfrm>
            <a:off x="6673550" y="3429000"/>
            <a:ext cx="4298766" cy="836342"/>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7F50C4A0-8BE5-0841-B6CE-B52EDF66EF79}"/>
              </a:ext>
            </a:extLst>
          </p:cNvPr>
          <p:cNvPicPr>
            <a:picLocks noChangeAspect="1"/>
          </p:cNvPicPr>
          <p:nvPr/>
        </p:nvPicPr>
        <p:blipFill>
          <a:blip r:embed="rId3"/>
          <a:stretch>
            <a:fillRect/>
          </a:stretch>
        </p:blipFill>
        <p:spPr>
          <a:xfrm>
            <a:off x="144966" y="15666"/>
            <a:ext cx="5496148" cy="6842333"/>
          </a:xfrm>
          <a:prstGeom prst="rect">
            <a:avLst/>
          </a:prstGeom>
        </p:spPr>
      </p:pic>
    </p:spTree>
    <p:extLst>
      <p:ext uri="{BB962C8B-B14F-4D97-AF65-F5344CB8AC3E}">
        <p14:creationId xmlns:p14="http://schemas.microsoft.com/office/powerpoint/2010/main" val="1188801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174CBA-D2DC-CD42-ACB4-75CE246294CB}"/>
              </a:ext>
            </a:extLst>
          </p:cNvPr>
          <p:cNvSpPr>
            <a:spLocks noGrp="1"/>
          </p:cNvSpPr>
          <p:nvPr>
            <p:ph type="title"/>
          </p:nvPr>
        </p:nvSpPr>
        <p:spPr/>
        <p:txBody>
          <a:bodyPr>
            <a:normAutofit/>
          </a:bodyPr>
          <a:lstStyle/>
          <a:p>
            <a:pPr algn="ctr"/>
            <a:r>
              <a:rPr lang="fr-FR" sz="3600" dirty="0"/>
              <a:t>ANOVA</a:t>
            </a:r>
          </a:p>
        </p:txBody>
      </p:sp>
      <p:sp>
        <p:nvSpPr>
          <p:cNvPr id="3" name="Espace réservé du contenu 2">
            <a:extLst>
              <a:ext uri="{FF2B5EF4-FFF2-40B4-BE49-F238E27FC236}">
                <a16:creationId xmlns:a16="http://schemas.microsoft.com/office/drawing/2014/main" id="{21388720-1D6B-BE45-B9BD-89562FF9610D}"/>
              </a:ext>
            </a:extLst>
          </p:cNvPr>
          <p:cNvSpPr>
            <a:spLocks noGrp="1"/>
          </p:cNvSpPr>
          <p:nvPr>
            <p:ph idx="1"/>
          </p:nvPr>
        </p:nvSpPr>
        <p:spPr>
          <a:xfrm>
            <a:off x="957470" y="2586918"/>
            <a:ext cx="9220200" cy="2382647"/>
          </a:xfrm>
        </p:spPr>
        <p:txBody>
          <a:bodyPr/>
          <a:lstStyle/>
          <a:p>
            <a:r>
              <a:rPr lang="fr-FR" dirty="0"/>
              <a:t>la pertinence de ce test repose sur la validation de plusieurs hypothèses :</a:t>
            </a:r>
          </a:p>
          <a:p>
            <a:r>
              <a:rPr lang="fr-FR" dirty="0"/>
              <a:t>l’indépendance entre les échantillons de chaque groupe</a:t>
            </a:r>
          </a:p>
          <a:p>
            <a:r>
              <a:rPr lang="fr-FR" dirty="0"/>
              <a:t>l’égalité des variances que l’on peut vérifier avec un test de Bartlett.</a:t>
            </a:r>
          </a:p>
          <a:p>
            <a:r>
              <a:rPr lang="fr-FR" dirty="0"/>
              <a:t>la normalité des résidus avec un test de Kolmogorov.</a:t>
            </a:r>
          </a:p>
          <a:p>
            <a:endParaRPr lang="fr-FR" dirty="0"/>
          </a:p>
          <a:p>
            <a:pPr marL="0" indent="0">
              <a:buNone/>
            </a:pPr>
            <a:endParaRPr lang="fr-FR" dirty="0"/>
          </a:p>
        </p:txBody>
      </p:sp>
    </p:spTree>
    <p:extLst>
      <p:ext uri="{BB962C8B-B14F-4D97-AF65-F5344CB8AC3E}">
        <p14:creationId xmlns:p14="http://schemas.microsoft.com/office/powerpoint/2010/main" val="3296398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61B528-B3D5-7341-849E-C35F85451E81}"/>
              </a:ext>
            </a:extLst>
          </p:cNvPr>
          <p:cNvSpPr>
            <a:spLocks noGrp="1"/>
          </p:cNvSpPr>
          <p:nvPr>
            <p:ph type="title"/>
          </p:nvPr>
        </p:nvSpPr>
        <p:spPr>
          <a:xfrm>
            <a:off x="838200" y="365125"/>
            <a:ext cx="10515600" cy="618849"/>
          </a:xfrm>
        </p:spPr>
        <p:txBody>
          <a:bodyPr>
            <a:normAutofit fontScale="90000"/>
          </a:bodyPr>
          <a:lstStyle/>
          <a:p>
            <a:pPr algn="ctr"/>
            <a:r>
              <a:rPr lang="fr-FR" sz="3600" dirty="0"/>
              <a:t>Anova</a:t>
            </a:r>
          </a:p>
        </p:txBody>
      </p:sp>
      <p:pic>
        <p:nvPicPr>
          <p:cNvPr id="5" name="Espace réservé du contenu 4" descr="Une image contenant texte&#10;&#10;Description générée automatiquement">
            <a:extLst>
              <a:ext uri="{FF2B5EF4-FFF2-40B4-BE49-F238E27FC236}">
                <a16:creationId xmlns:a16="http://schemas.microsoft.com/office/drawing/2014/main" id="{3C220452-545B-AC4A-BA3B-8BB2E37C813B}"/>
              </a:ext>
            </a:extLst>
          </p:cNvPr>
          <p:cNvPicPr>
            <a:picLocks noGrp="1" noChangeAspect="1"/>
          </p:cNvPicPr>
          <p:nvPr>
            <p:ph idx="1"/>
          </p:nvPr>
        </p:nvPicPr>
        <p:blipFill>
          <a:blip r:embed="rId2"/>
          <a:stretch>
            <a:fillRect/>
          </a:stretch>
        </p:blipFill>
        <p:spPr>
          <a:xfrm>
            <a:off x="154972" y="2520406"/>
            <a:ext cx="5275199" cy="4235450"/>
          </a:xfrm>
        </p:spPr>
      </p:pic>
      <p:sp>
        <p:nvSpPr>
          <p:cNvPr id="6" name="ZoneTexte 5">
            <a:extLst>
              <a:ext uri="{FF2B5EF4-FFF2-40B4-BE49-F238E27FC236}">
                <a16:creationId xmlns:a16="http://schemas.microsoft.com/office/drawing/2014/main" id="{682EC0D9-1BEF-EF43-8D93-ED4F8AA76849}"/>
              </a:ext>
            </a:extLst>
          </p:cNvPr>
          <p:cNvSpPr txBox="1"/>
          <p:nvPr/>
        </p:nvSpPr>
        <p:spPr>
          <a:xfrm>
            <a:off x="6936060" y="3429000"/>
            <a:ext cx="4750419" cy="923330"/>
          </a:xfrm>
          <a:prstGeom prst="rect">
            <a:avLst/>
          </a:prstGeom>
          <a:noFill/>
        </p:spPr>
        <p:txBody>
          <a:bodyPr wrap="square" rtlCol="0">
            <a:spAutoFit/>
          </a:bodyPr>
          <a:lstStyle/>
          <a:p>
            <a:r>
              <a:rPr lang="fr-FR" dirty="0"/>
              <a:t>- Les variances de chaque groupe ne sont pas toutes égales  car la p-value est &lt;  à 5%</a:t>
            </a:r>
          </a:p>
          <a:p>
            <a:endParaRPr lang="fr-FR" dirty="0"/>
          </a:p>
        </p:txBody>
      </p:sp>
      <p:sp>
        <p:nvSpPr>
          <p:cNvPr id="3" name="ZoneTexte 2">
            <a:extLst>
              <a:ext uri="{FF2B5EF4-FFF2-40B4-BE49-F238E27FC236}">
                <a16:creationId xmlns:a16="http://schemas.microsoft.com/office/drawing/2014/main" id="{5B2283B3-0098-9E45-9DDE-490F3A5CA105}"/>
              </a:ext>
            </a:extLst>
          </p:cNvPr>
          <p:cNvSpPr txBox="1"/>
          <p:nvPr/>
        </p:nvSpPr>
        <p:spPr>
          <a:xfrm>
            <a:off x="241852" y="1320077"/>
            <a:ext cx="11111948" cy="1200329"/>
          </a:xfrm>
          <a:prstGeom prst="rect">
            <a:avLst/>
          </a:prstGeom>
          <a:noFill/>
        </p:spPr>
        <p:txBody>
          <a:bodyPr wrap="square" rtlCol="0">
            <a:spAutoFit/>
          </a:bodyPr>
          <a:lstStyle/>
          <a:p>
            <a:r>
              <a:rPr lang="fr-FR" dirty="0"/>
              <a:t> - Le test de Bartlett qui permet de tester si les variances sont significativement différentes ou non avec :</a:t>
            </a:r>
          </a:p>
          <a:p>
            <a:r>
              <a:rPr lang="fr-FR" dirty="0"/>
              <a:t>H0 : Les variances de chaque groupe sont égales si p-value &gt; 5% </a:t>
            </a:r>
          </a:p>
          <a:p>
            <a:r>
              <a:rPr lang="fr-FR" dirty="0"/>
              <a:t>H1 : Les variances de chaque groupe ne sont pas toutes égales &lt; 5%</a:t>
            </a:r>
          </a:p>
          <a:p>
            <a:endParaRPr lang="fr-FR" dirty="0"/>
          </a:p>
        </p:txBody>
      </p:sp>
    </p:spTree>
    <p:extLst>
      <p:ext uri="{BB962C8B-B14F-4D97-AF65-F5344CB8AC3E}">
        <p14:creationId xmlns:p14="http://schemas.microsoft.com/office/powerpoint/2010/main" val="2791428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137B53E-F23A-9B46-A51A-801305775BFC}"/>
              </a:ext>
            </a:extLst>
          </p:cNvPr>
          <p:cNvSpPr>
            <a:spLocks noGrp="1"/>
          </p:cNvSpPr>
          <p:nvPr>
            <p:ph type="title"/>
          </p:nvPr>
        </p:nvSpPr>
        <p:spPr>
          <a:xfrm>
            <a:off x="838200" y="685800"/>
            <a:ext cx="5257800" cy="506896"/>
          </a:xfrm>
        </p:spPr>
        <p:txBody>
          <a:bodyPr>
            <a:noAutofit/>
          </a:bodyPr>
          <a:lstStyle/>
          <a:p>
            <a:pPr algn="ctr"/>
            <a:r>
              <a:rPr lang="fr-FR" sz="3600" dirty="0"/>
              <a:t>Anova</a:t>
            </a:r>
          </a:p>
        </p:txBody>
      </p:sp>
      <p:sp>
        <p:nvSpPr>
          <p:cNvPr id="3" name="Espace réservé du contenu 2">
            <a:extLst>
              <a:ext uri="{FF2B5EF4-FFF2-40B4-BE49-F238E27FC236}">
                <a16:creationId xmlns:a16="http://schemas.microsoft.com/office/drawing/2014/main" id="{76B1D4C5-9A9E-794F-B3A8-78600CEB79F1}"/>
              </a:ext>
            </a:extLst>
          </p:cNvPr>
          <p:cNvSpPr>
            <a:spLocks noGrp="1"/>
          </p:cNvSpPr>
          <p:nvPr>
            <p:ph idx="1"/>
          </p:nvPr>
        </p:nvSpPr>
        <p:spPr>
          <a:xfrm>
            <a:off x="838199" y="1878496"/>
            <a:ext cx="5257799" cy="3379304"/>
          </a:xfrm>
        </p:spPr>
        <p:txBody>
          <a:bodyPr>
            <a:normAutofit/>
          </a:bodyPr>
          <a:lstStyle/>
          <a:p>
            <a:pPr>
              <a:lnSpc>
                <a:spcPct val="100000"/>
              </a:lnSpc>
            </a:pPr>
            <a:r>
              <a:rPr lang="fr-FR" sz="1600" dirty="0"/>
              <a:t>Normalité des résidus : C’est une des 3 conditions de validité d’une ANOVA. L’objectif est de s’assurer que les résidus suivent une loi normale afin de ne pas affirmer qu’il existe une différence de moyenne entre les groupes qui serait causée par le hasard.</a:t>
            </a:r>
          </a:p>
          <a:p>
            <a:pPr>
              <a:lnSpc>
                <a:spcPct val="100000"/>
              </a:lnSpc>
            </a:pPr>
            <a:r>
              <a:rPr lang="fr-FR" sz="1600" dirty="0"/>
              <a:t>J’ utilise le test de Kolmogorov pour tester la normalité des résidus où :</a:t>
            </a:r>
          </a:p>
          <a:p>
            <a:pPr>
              <a:lnSpc>
                <a:spcPct val="100000"/>
              </a:lnSpc>
            </a:pPr>
            <a:r>
              <a:rPr lang="fr-FR" sz="1600" dirty="0"/>
              <a:t>H0 : Les résidus suivent une loi normale si p-value &gt; 5% H1 : Les résidus ne suivent pas une loi normale si p-value &lt; 5%</a:t>
            </a:r>
          </a:p>
        </p:txBody>
      </p:sp>
      <p:pic>
        <p:nvPicPr>
          <p:cNvPr id="5" name="Espace réservé du contenu 6">
            <a:extLst>
              <a:ext uri="{FF2B5EF4-FFF2-40B4-BE49-F238E27FC236}">
                <a16:creationId xmlns:a16="http://schemas.microsoft.com/office/drawing/2014/main" id="{F47A2C80-D08B-1344-B418-9C8395B635F3}"/>
              </a:ext>
            </a:extLst>
          </p:cNvPr>
          <p:cNvPicPr>
            <a:picLocks noChangeAspect="1"/>
          </p:cNvPicPr>
          <p:nvPr/>
        </p:nvPicPr>
        <p:blipFill>
          <a:blip r:embed="rId2"/>
          <a:stretch>
            <a:fillRect/>
          </a:stretch>
        </p:blipFill>
        <p:spPr>
          <a:xfrm>
            <a:off x="7249505" y="596644"/>
            <a:ext cx="3752646" cy="5664375"/>
          </a:xfrm>
          <a:prstGeom prst="rect">
            <a:avLst/>
          </a:prstGeom>
        </p:spPr>
      </p:pic>
    </p:spTree>
    <p:extLst>
      <p:ext uri="{BB962C8B-B14F-4D97-AF65-F5344CB8AC3E}">
        <p14:creationId xmlns:p14="http://schemas.microsoft.com/office/powerpoint/2010/main" val="3231936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A2FD45-51B8-8B4F-A907-B2D7093C6CBF}"/>
              </a:ext>
            </a:extLst>
          </p:cNvPr>
          <p:cNvSpPr>
            <a:spLocks noGrp="1"/>
          </p:cNvSpPr>
          <p:nvPr>
            <p:ph type="title"/>
          </p:nvPr>
        </p:nvSpPr>
        <p:spPr>
          <a:xfrm>
            <a:off x="838200" y="695730"/>
            <a:ext cx="10515600" cy="893404"/>
          </a:xfrm>
        </p:spPr>
        <p:txBody>
          <a:bodyPr>
            <a:normAutofit/>
          </a:bodyPr>
          <a:lstStyle/>
          <a:p>
            <a:pPr algn="ctr"/>
            <a:r>
              <a:rPr lang="fr-FR" sz="4000" dirty="0"/>
              <a:t>	Définir l’idée d'application :</a:t>
            </a:r>
          </a:p>
        </p:txBody>
      </p:sp>
      <p:sp>
        <p:nvSpPr>
          <p:cNvPr id="3" name="ZoneTexte 2">
            <a:extLst>
              <a:ext uri="{FF2B5EF4-FFF2-40B4-BE49-F238E27FC236}">
                <a16:creationId xmlns:a16="http://schemas.microsoft.com/office/drawing/2014/main" id="{9DB87328-4625-1742-A6F8-EAC31B3BF41E}"/>
              </a:ext>
            </a:extLst>
          </p:cNvPr>
          <p:cNvSpPr txBox="1"/>
          <p:nvPr/>
        </p:nvSpPr>
        <p:spPr>
          <a:xfrm>
            <a:off x="9802761" y="6577781"/>
            <a:ext cx="184731" cy="369332"/>
          </a:xfrm>
          <a:prstGeom prst="rect">
            <a:avLst/>
          </a:prstGeom>
          <a:noFill/>
        </p:spPr>
        <p:txBody>
          <a:bodyPr wrap="square" rtlCol="0">
            <a:spAutoFit/>
          </a:bodyPr>
          <a:lstStyle/>
          <a:p>
            <a:endParaRPr lang="fr-FR" dirty="0"/>
          </a:p>
        </p:txBody>
      </p:sp>
      <p:sp>
        <p:nvSpPr>
          <p:cNvPr id="7" name="Espace réservé du contenu 6">
            <a:extLst>
              <a:ext uri="{FF2B5EF4-FFF2-40B4-BE49-F238E27FC236}">
                <a16:creationId xmlns:a16="http://schemas.microsoft.com/office/drawing/2014/main" id="{FDF940DB-9BDF-104D-B59F-1B65AE60A2F6}"/>
              </a:ext>
            </a:extLst>
          </p:cNvPr>
          <p:cNvSpPr>
            <a:spLocks noGrp="1"/>
          </p:cNvSpPr>
          <p:nvPr>
            <p:ph idx="1"/>
          </p:nvPr>
        </p:nvSpPr>
        <p:spPr>
          <a:xfrm>
            <a:off x="718929" y="1781849"/>
            <a:ext cx="5791201" cy="4072299"/>
          </a:xfrm>
        </p:spPr>
        <p:txBody>
          <a:bodyPr>
            <a:normAutofit fontScale="25000" lnSpcReduction="20000"/>
          </a:bodyPr>
          <a:lstStyle/>
          <a:p>
            <a:r>
              <a:rPr lang="fr-FR" sz="5600" dirty="0"/>
              <a:t>Je souhaite aider les mamans à trouver des produits plus </a:t>
            </a:r>
            <a:r>
              <a:rPr lang="fr-FR" sz="5600" b="1" dirty="0"/>
              <a:t>sains</a:t>
            </a:r>
            <a:r>
              <a:rPr lang="fr-FR" sz="5600" dirty="0"/>
              <a:t> pour leurs </a:t>
            </a:r>
            <a:r>
              <a:rPr lang="fr-FR" sz="5600" b="1" dirty="0"/>
              <a:t>enfants</a:t>
            </a:r>
            <a:r>
              <a:rPr lang="fr-FR" sz="5600" dirty="0"/>
              <a:t> dans leur </a:t>
            </a:r>
            <a:r>
              <a:rPr lang="fr-FR" sz="5600" b="1" dirty="0"/>
              <a:t>alimentation</a:t>
            </a:r>
            <a:r>
              <a:rPr lang="fr-FR" sz="5600" dirty="0"/>
              <a:t>.</a:t>
            </a:r>
          </a:p>
          <a:p>
            <a:r>
              <a:rPr lang="fr-FR" sz="5600" dirty="0"/>
              <a:t>Pour cela je propose une application qui retourne après avoir identifié le produit :</a:t>
            </a:r>
          </a:p>
          <a:p>
            <a:pPr>
              <a:buFont typeface="Wingdings" pitchFamily="2" charset="2"/>
              <a:buChar char="Ø"/>
            </a:pPr>
            <a:r>
              <a:rPr lang="fr-FR" sz="5600" dirty="0"/>
              <a:t>Une </a:t>
            </a:r>
            <a:r>
              <a:rPr lang="fr-FR" sz="5600" b="1" dirty="0"/>
              <a:t>note</a:t>
            </a:r>
            <a:r>
              <a:rPr lang="fr-FR" sz="5600" dirty="0"/>
              <a:t> entre 0 et 100 représentant le caractère nutritionnel sain. </a:t>
            </a:r>
          </a:p>
          <a:p>
            <a:pPr>
              <a:buFont typeface="Wingdings" pitchFamily="2" charset="2"/>
              <a:buChar char="Ø"/>
            </a:pPr>
            <a:r>
              <a:rPr lang="fr-FR" sz="5600" dirty="0"/>
              <a:t>Une </a:t>
            </a:r>
            <a:r>
              <a:rPr lang="fr-FR" sz="5600" b="1" dirty="0"/>
              <a:t>appréciation</a:t>
            </a:r>
            <a:r>
              <a:rPr lang="fr-FR" sz="5600" dirty="0"/>
              <a:t> sur le produit est également retournée selon sa note : Excellent, bon, médiocre, mauvais.</a:t>
            </a:r>
          </a:p>
          <a:p>
            <a:r>
              <a:rPr lang="fr-FR" sz="5600" dirty="0"/>
              <a:t> Cette application affichera aussi les </a:t>
            </a:r>
            <a:r>
              <a:rPr lang="fr-FR" sz="5600" b="1" dirty="0"/>
              <a:t>caractéristiques</a:t>
            </a:r>
            <a:r>
              <a:rPr lang="fr-FR" sz="5600" dirty="0"/>
              <a:t> du produit :</a:t>
            </a:r>
          </a:p>
          <a:p>
            <a:pPr>
              <a:buFont typeface="Wingdings" pitchFamily="2" charset="2"/>
              <a:buChar char="Ø"/>
            </a:pPr>
            <a:r>
              <a:rPr lang="fr-FR" sz="5600" dirty="0"/>
              <a:t> </a:t>
            </a:r>
            <a:r>
              <a:rPr lang="fr-FR" sz="5600" b="1" dirty="0"/>
              <a:t>Défauts</a:t>
            </a:r>
            <a:r>
              <a:rPr lang="fr-FR" sz="5600" dirty="0"/>
              <a:t> :  A savoir trop gras, trop sucré, trop calorique, graisses saturés et présences d’additifs</a:t>
            </a:r>
          </a:p>
          <a:p>
            <a:pPr>
              <a:buFont typeface="Wingdings" pitchFamily="2" charset="2"/>
              <a:buChar char="Ø"/>
            </a:pPr>
            <a:r>
              <a:rPr lang="fr-FR" sz="5600" b="1" dirty="0"/>
              <a:t>Qualités</a:t>
            </a:r>
            <a:r>
              <a:rPr lang="fr-FR" sz="5600" dirty="0"/>
              <a:t> : Peu de sel, BIO, Sans gluten, Sans huile de palme, Végétarien, absence d’additifs, présence de fibres</a:t>
            </a:r>
          </a:p>
          <a:p>
            <a:pPr>
              <a:buFont typeface="Wingdings" pitchFamily="2" charset="2"/>
              <a:buChar char="Ø"/>
            </a:pPr>
            <a:r>
              <a:rPr lang="fr-FR" sz="5600" dirty="0"/>
              <a:t>Présences </a:t>
            </a:r>
            <a:r>
              <a:rPr lang="fr-FR" sz="5600" b="1" dirty="0"/>
              <a:t>d’additifs</a:t>
            </a:r>
            <a:r>
              <a:rPr lang="fr-FR" sz="5600" dirty="0"/>
              <a:t> spécifiques causant quelques maladies comme </a:t>
            </a:r>
            <a:r>
              <a:rPr lang="fr-FR" sz="5600" b="1" dirty="0"/>
              <a:t>l’hyperactivité</a:t>
            </a:r>
          </a:p>
          <a:p>
            <a:pPr marL="0" indent="0">
              <a:buNone/>
            </a:pPr>
            <a:endParaRPr lang="fr-FR" dirty="0"/>
          </a:p>
          <a:p>
            <a:pPr marL="0" indent="0">
              <a:buNone/>
            </a:pPr>
            <a:endParaRPr lang="fr-FR" dirty="0"/>
          </a:p>
        </p:txBody>
      </p:sp>
      <p:pic>
        <p:nvPicPr>
          <p:cNvPr id="5" name="Image 4" descr="Une image contenant personne, mur, chaud, mangeant&#10;&#10;Description générée automatiquement">
            <a:extLst>
              <a:ext uri="{FF2B5EF4-FFF2-40B4-BE49-F238E27FC236}">
                <a16:creationId xmlns:a16="http://schemas.microsoft.com/office/drawing/2014/main" id="{C0C84CF1-5572-4E49-8EE0-619A305A93ED}"/>
              </a:ext>
            </a:extLst>
          </p:cNvPr>
          <p:cNvPicPr>
            <a:picLocks noChangeAspect="1"/>
          </p:cNvPicPr>
          <p:nvPr/>
        </p:nvPicPr>
        <p:blipFill>
          <a:blip r:embed="rId3"/>
          <a:stretch>
            <a:fillRect/>
          </a:stretch>
        </p:blipFill>
        <p:spPr>
          <a:xfrm>
            <a:off x="7077322" y="1671237"/>
            <a:ext cx="4395749" cy="4293522"/>
          </a:xfrm>
          <a:prstGeom prst="rect">
            <a:avLst/>
          </a:prstGeom>
        </p:spPr>
      </p:pic>
    </p:spTree>
    <p:extLst>
      <p:ext uri="{BB962C8B-B14F-4D97-AF65-F5344CB8AC3E}">
        <p14:creationId xmlns:p14="http://schemas.microsoft.com/office/powerpoint/2010/main" val="2390494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E182FD-853C-0843-B3DE-BFD0D17E47CD}"/>
              </a:ext>
            </a:extLst>
          </p:cNvPr>
          <p:cNvSpPr>
            <a:spLocks noGrp="1"/>
          </p:cNvSpPr>
          <p:nvPr>
            <p:ph type="title"/>
          </p:nvPr>
        </p:nvSpPr>
        <p:spPr/>
        <p:txBody>
          <a:bodyPr>
            <a:normAutofit/>
          </a:bodyPr>
          <a:lstStyle/>
          <a:p>
            <a:pPr algn="ctr"/>
            <a:r>
              <a:rPr lang="fr-FR" sz="3600" dirty="0"/>
              <a:t>Anova</a:t>
            </a:r>
          </a:p>
        </p:txBody>
      </p:sp>
      <p:sp>
        <p:nvSpPr>
          <p:cNvPr id="3" name="Espace réservé du contenu 2">
            <a:extLst>
              <a:ext uri="{FF2B5EF4-FFF2-40B4-BE49-F238E27FC236}">
                <a16:creationId xmlns:a16="http://schemas.microsoft.com/office/drawing/2014/main" id="{C84FD106-88FB-CA4B-89F4-4099AC5BD6A5}"/>
              </a:ext>
            </a:extLst>
          </p:cNvPr>
          <p:cNvSpPr>
            <a:spLocks noGrp="1"/>
          </p:cNvSpPr>
          <p:nvPr>
            <p:ph idx="1"/>
          </p:nvPr>
        </p:nvSpPr>
        <p:spPr/>
        <p:txBody>
          <a:bodyPr/>
          <a:lstStyle/>
          <a:p>
            <a:r>
              <a:rPr lang="fr-FR" dirty="0"/>
              <a:t>Cas de variances inégales entre chaque groupe</a:t>
            </a:r>
          </a:p>
        </p:txBody>
      </p:sp>
      <p:pic>
        <p:nvPicPr>
          <p:cNvPr id="5" name="Image 4">
            <a:extLst>
              <a:ext uri="{FF2B5EF4-FFF2-40B4-BE49-F238E27FC236}">
                <a16:creationId xmlns:a16="http://schemas.microsoft.com/office/drawing/2014/main" id="{F7F5539D-B876-D44F-ACE7-B7AB1EFF2C29}"/>
              </a:ext>
            </a:extLst>
          </p:cNvPr>
          <p:cNvPicPr>
            <a:picLocks noChangeAspect="1"/>
          </p:cNvPicPr>
          <p:nvPr/>
        </p:nvPicPr>
        <p:blipFill>
          <a:blip r:embed="rId2"/>
          <a:stretch>
            <a:fillRect/>
          </a:stretch>
        </p:blipFill>
        <p:spPr>
          <a:xfrm>
            <a:off x="477913" y="2626826"/>
            <a:ext cx="4386786" cy="4231173"/>
          </a:xfrm>
          <a:prstGeom prst="rect">
            <a:avLst/>
          </a:prstGeom>
        </p:spPr>
      </p:pic>
      <p:pic>
        <p:nvPicPr>
          <p:cNvPr id="7" name="Image 6">
            <a:extLst>
              <a:ext uri="{FF2B5EF4-FFF2-40B4-BE49-F238E27FC236}">
                <a16:creationId xmlns:a16="http://schemas.microsoft.com/office/drawing/2014/main" id="{7FA52968-301B-8E41-84FA-F8398ECD7BFC}"/>
              </a:ext>
            </a:extLst>
          </p:cNvPr>
          <p:cNvPicPr>
            <a:picLocks noChangeAspect="1"/>
          </p:cNvPicPr>
          <p:nvPr/>
        </p:nvPicPr>
        <p:blipFill>
          <a:blip r:embed="rId3"/>
          <a:stretch>
            <a:fillRect/>
          </a:stretch>
        </p:blipFill>
        <p:spPr>
          <a:xfrm>
            <a:off x="5845058" y="2469980"/>
            <a:ext cx="4648240" cy="4337840"/>
          </a:xfrm>
          <a:prstGeom prst="rect">
            <a:avLst/>
          </a:prstGeom>
        </p:spPr>
      </p:pic>
    </p:spTree>
    <p:extLst>
      <p:ext uri="{BB962C8B-B14F-4D97-AF65-F5344CB8AC3E}">
        <p14:creationId xmlns:p14="http://schemas.microsoft.com/office/powerpoint/2010/main" val="1235266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E1F3D-94C8-F349-8959-1C578F99F4A0}"/>
              </a:ext>
            </a:extLst>
          </p:cNvPr>
          <p:cNvSpPr>
            <a:spLocks noGrp="1"/>
          </p:cNvSpPr>
          <p:nvPr>
            <p:ph type="title"/>
          </p:nvPr>
        </p:nvSpPr>
        <p:spPr/>
        <p:txBody>
          <a:bodyPr>
            <a:normAutofit/>
          </a:bodyPr>
          <a:lstStyle/>
          <a:p>
            <a:pPr algn="ctr"/>
            <a:r>
              <a:rPr lang="fr-FR" sz="3600" dirty="0"/>
              <a:t>Anova</a:t>
            </a:r>
          </a:p>
        </p:txBody>
      </p:sp>
      <p:pic>
        <p:nvPicPr>
          <p:cNvPr id="5" name="Espace réservé du contenu 4">
            <a:extLst>
              <a:ext uri="{FF2B5EF4-FFF2-40B4-BE49-F238E27FC236}">
                <a16:creationId xmlns:a16="http://schemas.microsoft.com/office/drawing/2014/main" id="{90F5DD07-8867-AD40-A395-D14B7F8EF60D}"/>
              </a:ext>
            </a:extLst>
          </p:cNvPr>
          <p:cNvPicPr>
            <a:picLocks noGrp="1" noChangeAspect="1"/>
          </p:cNvPicPr>
          <p:nvPr>
            <p:ph idx="1"/>
          </p:nvPr>
        </p:nvPicPr>
        <p:blipFill>
          <a:blip r:embed="rId2"/>
          <a:stretch>
            <a:fillRect/>
          </a:stretch>
        </p:blipFill>
        <p:spPr>
          <a:xfrm>
            <a:off x="0" y="2421015"/>
            <a:ext cx="4587765" cy="4235450"/>
          </a:xfrm>
        </p:spPr>
      </p:pic>
      <p:pic>
        <p:nvPicPr>
          <p:cNvPr id="7" name="Image 6">
            <a:extLst>
              <a:ext uri="{FF2B5EF4-FFF2-40B4-BE49-F238E27FC236}">
                <a16:creationId xmlns:a16="http://schemas.microsoft.com/office/drawing/2014/main" id="{2B40192E-12BB-4E40-9150-3A60EA15A8BB}"/>
              </a:ext>
            </a:extLst>
          </p:cNvPr>
          <p:cNvPicPr>
            <a:picLocks noChangeAspect="1"/>
          </p:cNvPicPr>
          <p:nvPr/>
        </p:nvPicPr>
        <p:blipFill>
          <a:blip r:embed="rId3"/>
          <a:stretch>
            <a:fillRect/>
          </a:stretch>
        </p:blipFill>
        <p:spPr>
          <a:xfrm>
            <a:off x="5721955" y="1971468"/>
            <a:ext cx="5183044" cy="4836352"/>
          </a:xfrm>
          <a:prstGeom prst="rect">
            <a:avLst/>
          </a:prstGeom>
        </p:spPr>
      </p:pic>
    </p:spTree>
    <p:extLst>
      <p:ext uri="{BB962C8B-B14F-4D97-AF65-F5344CB8AC3E}">
        <p14:creationId xmlns:p14="http://schemas.microsoft.com/office/powerpoint/2010/main" val="4045441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01CD7B-87F7-5240-A2FE-132F74638322}"/>
              </a:ext>
            </a:extLst>
          </p:cNvPr>
          <p:cNvSpPr>
            <a:spLocks noGrp="1"/>
          </p:cNvSpPr>
          <p:nvPr>
            <p:ph type="title"/>
          </p:nvPr>
        </p:nvSpPr>
        <p:spPr>
          <a:xfrm>
            <a:off x="838200" y="365125"/>
            <a:ext cx="10515600" cy="668545"/>
          </a:xfrm>
        </p:spPr>
        <p:txBody>
          <a:bodyPr>
            <a:normAutofit/>
          </a:bodyPr>
          <a:lstStyle/>
          <a:p>
            <a:pPr algn="ctr"/>
            <a:r>
              <a:rPr lang="fr-FR" sz="3600" dirty="0"/>
              <a:t>Anova</a:t>
            </a:r>
          </a:p>
        </p:txBody>
      </p:sp>
      <p:pic>
        <p:nvPicPr>
          <p:cNvPr id="5" name="Espace réservé du contenu 4">
            <a:extLst>
              <a:ext uri="{FF2B5EF4-FFF2-40B4-BE49-F238E27FC236}">
                <a16:creationId xmlns:a16="http://schemas.microsoft.com/office/drawing/2014/main" id="{66C3E891-77F5-D643-9FE8-90FCAAB7115D}"/>
              </a:ext>
            </a:extLst>
          </p:cNvPr>
          <p:cNvPicPr>
            <a:picLocks noGrp="1" noChangeAspect="1"/>
          </p:cNvPicPr>
          <p:nvPr>
            <p:ph idx="1"/>
          </p:nvPr>
        </p:nvPicPr>
        <p:blipFill>
          <a:blip r:embed="rId2"/>
          <a:stretch>
            <a:fillRect/>
          </a:stretch>
        </p:blipFill>
        <p:spPr>
          <a:xfrm>
            <a:off x="87481" y="2510226"/>
            <a:ext cx="4768745" cy="4235450"/>
          </a:xfrm>
        </p:spPr>
      </p:pic>
      <p:pic>
        <p:nvPicPr>
          <p:cNvPr id="7" name="Image 6">
            <a:extLst>
              <a:ext uri="{FF2B5EF4-FFF2-40B4-BE49-F238E27FC236}">
                <a16:creationId xmlns:a16="http://schemas.microsoft.com/office/drawing/2014/main" id="{5435F261-C0AF-CD4A-BAD1-F1B02F26C5F7}"/>
              </a:ext>
            </a:extLst>
          </p:cNvPr>
          <p:cNvPicPr>
            <a:picLocks noChangeAspect="1"/>
          </p:cNvPicPr>
          <p:nvPr/>
        </p:nvPicPr>
        <p:blipFill>
          <a:blip r:embed="rId3"/>
          <a:stretch>
            <a:fillRect/>
          </a:stretch>
        </p:blipFill>
        <p:spPr>
          <a:xfrm>
            <a:off x="5859392" y="2088260"/>
            <a:ext cx="5091106" cy="4769740"/>
          </a:xfrm>
          <a:prstGeom prst="rect">
            <a:avLst/>
          </a:prstGeom>
        </p:spPr>
      </p:pic>
    </p:spTree>
    <p:extLst>
      <p:ext uri="{BB962C8B-B14F-4D97-AF65-F5344CB8AC3E}">
        <p14:creationId xmlns:p14="http://schemas.microsoft.com/office/powerpoint/2010/main" val="1629115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025FCD-0CEA-264D-9CD0-0537849A7855}"/>
              </a:ext>
            </a:extLst>
          </p:cNvPr>
          <p:cNvSpPr>
            <a:spLocks noGrp="1"/>
          </p:cNvSpPr>
          <p:nvPr>
            <p:ph type="title"/>
          </p:nvPr>
        </p:nvSpPr>
        <p:spPr>
          <a:xfrm>
            <a:off x="838200" y="365125"/>
            <a:ext cx="10515600" cy="847449"/>
          </a:xfrm>
        </p:spPr>
        <p:txBody>
          <a:bodyPr>
            <a:normAutofit/>
          </a:bodyPr>
          <a:lstStyle/>
          <a:p>
            <a:pPr algn="ctr"/>
            <a:r>
              <a:rPr lang="fr-FR" sz="3600" dirty="0"/>
              <a:t>Anova</a:t>
            </a:r>
          </a:p>
        </p:txBody>
      </p:sp>
      <p:pic>
        <p:nvPicPr>
          <p:cNvPr id="5" name="Espace réservé du contenu 4">
            <a:extLst>
              <a:ext uri="{FF2B5EF4-FFF2-40B4-BE49-F238E27FC236}">
                <a16:creationId xmlns:a16="http://schemas.microsoft.com/office/drawing/2014/main" id="{12F7EFE7-3A11-F444-92A1-1AC199599307}"/>
              </a:ext>
            </a:extLst>
          </p:cNvPr>
          <p:cNvPicPr>
            <a:picLocks noGrp="1" noChangeAspect="1"/>
          </p:cNvPicPr>
          <p:nvPr>
            <p:ph idx="1"/>
          </p:nvPr>
        </p:nvPicPr>
        <p:blipFill>
          <a:blip r:embed="rId2"/>
          <a:stretch>
            <a:fillRect/>
          </a:stretch>
        </p:blipFill>
        <p:spPr>
          <a:xfrm>
            <a:off x="400554" y="2131083"/>
            <a:ext cx="4963644" cy="4626555"/>
          </a:xfrm>
        </p:spPr>
      </p:pic>
      <p:pic>
        <p:nvPicPr>
          <p:cNvPr id="7" name="Image 6">
            <a:extLst>
              <a:ext uri="{FF2B5EF4-FFF2-40B4-BE49-F238E27FC236}">
                <a16:creationId xmlns:a16="http://schemas.microsoft.com/office/drawing/2014/main" id="{61C02CB5-AD24-7146-8D1C-4F681006E669}"/>
              </a:ext>
            </a:extLst>
          </p:cNvPr>
          <p:cNvPicPr>
            <a:picLocks noChangeAspect="1"/>
          </p:cNvPicPr>
          <p:nvPr/>
        </p:nvPicPr>
        <p:blipFill>
          <a:blip r:embed="rId3"/>
          <a:stretch>
            <a:fillRect/>
          </a:stretch>
        </p:blipFill>
        <p:spPr>
          <a:xfrm>
            <a:off x="5875365" y="1872521"/>
            <a:ext cx="5298157" cy="4985479"/>
          </a:xfrm>
          <a:prstGeom prst="rect">
            <a:avLst/>
          </a:prstGeom>
        </p:spPr>
      </p:pic>
    </p:spTree>
    <p:extLst>
      <p:ext uri="{BB962C8B-B14F-4D97-AF65-F5344CB8AC3E}">
        <p14:creationId xmlns:p14="http://schemas.microsoft.com/office/powerpoint/2010/main" val="998621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A9985B-6143-E94F-9CD0-25DC13B66581}"/>
              </a:ext>
            </a:extLst>
          </p:cNvPr>
          <p:cNvSpPr>
            <a:spLocks noGrp="1"/>
          </p:cNvSpPr>
          <p:nvPr>
            <p:ph type="title"/>
          </p:nvPr>
        </p:nvSpPr>
        <p:spPr/>
        <p:txBody>
          <a:bodyPr>
            <a:normAutofit/>
          </a:bodyPr>
          <a:lstStyle/>
          <a:p>
            <a:pPr algn="ctr"/>
            <a:r>
              <a:rPr lang="fr-FR" sz="3600" dirty="0"/>
              <a:t>Anova</a:t>
            </a:r>
          </a:p>
        </p:txBody>
      </p:sp>
      <p:pic>
        <p:nvPicPr>
          <p:cNvPr id="7" name="Image 6">
            <a:extLst>
              <a:ext uri="{FF2B5EF4-FFF2-40B4-BE49-F238E27FC236}">
                <a16:creationId xmlns:a16="http://schemas.microsoft.com/office/drawing/2014/main" id="{57E00E36-90A6-3C43-A84A-C47D28ED7762}"/>
              </a:ext>
            </a:extLst>
          </p:cNvPr>
          <p:cNvPicPr>
            <a:picLocks noChangeAspect="1"/>
          </p:cNvPicPr>
          <p:nvPr/>
        </p:nvPicPr>
        <p:blipFill>
          <a:blip r:embed="rId2"/>
          <a:stretch>
            <a:fillRect/>
          </a:stretch>
        </p:blipFill>
        <p:spPr>
          <a:xfrm>
            <a:off x="838200" y="2833200"/>
            <a:ext cx="8341484" cy="807772"/>
          </a:xfrm>
          <a:prstGeom prst="rect">
            <a:avLst/>
          </a:prstGeom>
        </p:spPr>
      </p:pic>
      <p:sp>
        <p:nvSpPr>
          <p:cNvPr id="9" name="ZoneTexte 8">
            <a:extLst>
              <a:ext uri="{FF2B5EF4-FFF2-40B4-BE49-F238E27FC236}">
                <a16:creationId xmlns:a16="http://schemas.microsoft.com/office/drawing/2014/main" id="{86E8FE7C-8F7D-CE43-B7F8-9A2CCDA77C05}"/>
              </a:ext>
            </a:extLst>
          </p:cNvPr>
          <p:cNvSpPr txBox="1"/>
          <p:nvPr/>
        </p:nvSpPr>
        <p:spPr>
          <a:xfrm>
            <a:off x="699424" y="3842896"/>
            <a:ext cx="8480260" cy="646331"/>
          </a:xfrm>
          <a:prstGeom prst="rect">
            <a:avLst/>
          </a:prstGeom>
          <a:noFill/>
        </p:spPr>
        <p:txBody>
          <a:bodyPr wrap="square" rtlCol="0">
            <a:spAutoFit/>
          </a:bodyPr>
          <a:lstStyle/>
          <a:p>
            <a:r>
              <a:rPr lang="fr-FR" dirty="0"/>
              <a:t>- La p-value est inférieure à 0.05, alors on peut dire qu’il y a une différence significative</a:t>
            </a:r>
          </a:p>
        </p:txBody>
      </p:sp>
      <p:sp>
        <p:nvSpPr>
          <p:cNvPr id="6" name="ZoneTexte 5">
            <a:extLst>
              <a:ext uri="{FF2B5EF4-FFF2-40B4-BE49-F238E27FC236}">
                <a16:creationId xmlns:a16="http://schemas.microsoft.com/office/drawing/2014/main" id="{188D38E2-6023-1549-A832-B5D65A3271EA}"/>
              </a:ext>
            </a:extLst>
          </p:cNvPr>
          <p:cNvSpPr txBox="1"/>
          <p:nvPr/>
        </p:nvSpPr>
        <p:spPr>
          <a:xfrm>
            <a:off x="765313" y="2077278"/>
            <a:ext cx="9561144" cy="369332"/>
          </a:xfrm>
          <a:prstGeom prst="rect">
            <a:avLst/>
          </a:prstGeom>
          <a:noFill/>
        </p:spPr>
        <p:txBody>
          <a:bodyPr wrap="none" rtlCol="0">
            <a:spAutoFit/>
          </a:bodyPr>
          <a:lstStyle/>
          <a:p>
            <a:r>
              <a:rPr lang="fr-FR" dirty="0"/>
              <a:t>- Comme alternative de l’</a:t>
            </a:r>
            <a:r>
              <a:rPr lang="fr-FR" dirty="0" err="1"/>
              <a:t>anova</a:t>
            </a:r>
            <a:r>
              <a:rPr lang="fr-FR" dirty="0"/>
              <a:t>, je fais un test de Kruskal qui est un test non paramétrique </a:t>
            </a:r>
          </a:p>
        </p:txBody>
      </p:sp>
    </p:spTree>
    <p:extLst>
      <p:ext uri="{BB962C8B-B14F-4D97-AF65-F5344CB8AC3E}">
        <p14:creationId xmlns:p14="http://schemas.microsoft.com/office/powerpoint/2010/main" val="4131814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839914-EDA1-FD4C-9C40-644915E964B0}"/>
              </a:ext>
            </a:extLst>
          </p:cNvPr>
          <p:cNvSpPr>
            <a:spLocks noGrp="1"/>
          </p:cNvSpPr>
          <p:nvPr>
            <p:ph type="title"/>
          </p:nvPr>
        </p:nvSpPr>
        <p:spPr>
          <a:xfrm>
            <a:off x="838200" y="365125"/>
            <a:ext cx="10515600" cy="1575750"/>
          </a:xfrm>
        </p:spPr>
        <p:txBody>
          <a:bodyPr>
            <a:normAutofit/>
          </a:bodyPr>
          <a:lstStyle/>
          <a:p>
            <a:pPr algn="ctr"/>
            <a:r>
              <a:rPr lang="fr-FR" sz="3600" dirty="0"/>
              <a:t>ACP</a:t>
            </a:r>
            <a:br>
              <a:rPr lang="fr-FR" sz="3600" dirty="0"/>
            </a:br>
            <a:endParaRPr lang="fr-FR" sz="3600" dirty="0"/>
          </a:p>
        </p:txBody>
      </p:sp>
      <p:pic>
        <p:nvPicPr>
          <p:cNvPr id="5" name="Espace réservé du contenu 4">
            <a:extLst>
              <a:ext uri="{FF2B5EF4-FFF2-40B4-BE49-F238E27FC236}">
                <a16:creationId xmlns:a16="http://schemas.microsoft.com/office/drawing/2014/main" id="{D96D2E43-520D-924E-9121-C546A9EA2052}"/>
              </a:ext>
            </a:extLst>
          </p:cNvPr>
          <p:cNvPicPr>
            <a:picLocks noGrp="1" noChangeAspect="1"/>
          </p:cNvPicPr>
          <p:nvPr>
            <p:ph idx="1"/>
          </p:nvPr>
        </p:nvPicPr>
        <p:blipFill>
          <a:blip r:embed="rId2"/>
          <a:stretch>
            <a:fillRect/>
          </a:stretch>
        </p:blipFill>
        <p:spPr>
          <a:xfrm>
            <a:off x="260403" y="1830001"/>
            <a:ext cx="5359604" cy="4235450"/>
          </a:xfrm>
        </p:spPr>
      </p:pic>
      <p:pic>
        <p:nvPicPr>
          <p:cNvPr id="4" name="Image 3">
            <a:extLst>
              <a:ext uri="{FF2B5EF4-FFF2-40B4-BE49-F238E27FC236}">
                <a16:creationId xmlns:a16="http://schemas.microsoft.com/office/drawing/2014/main" id="{2BBFDF10-22F5-E543-BC25-B813E9A7B994}"/>
              </a:ext>
            </a:extLst>
          </p:cNvPr>
          <p:cNvPicPr>
            <a:picLocks noChangeAspect="1"/>
          </p:cNvPicPr>
          <p:nvPr/>
        </p:nvPicPr>
        <p:blipFill>
          <a:blip r:embed="rId3"/>
          <a:stretch>
            <a:fillRect/>
          </a:stretch>
        </p:blipFill>
        <p:spPr>
          <a:xfrm>
            <a:off x="5802699" y="1484359"/>
            <a:ext cx="5738814" cy="5037609"/>
          </a:xfrm>
          <a:prstGeom prst="rect">
            <a:avLst/>
          </a:prstGeom>
        </p:spPr>
      </p:pic>
    </p:spTree>
    <p:extLst>
      <p:ext uri="{BB962C8B-B14F-4D97-AF65-F5344CB8AC3E}">
        <p14:creationId xmlns:p14="http://schemas.microsoft.com/office/powerpoint/2010/main" val="3910878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5B32BC-9797-EB4B-833A-567A409E1446}"/>
              </a:ext>
            </a:extLst>
          </p:cNvPr>
          <p:cNvSpPr>
            <a:spLocks noGrp="1"/>
          </p:cNvSpPr>
          <p:nvPr>
            <p:ph type="title"/>
          </p:nvPr>
        </p:nvSpPr>
        <p:spPr/>
        <p:txBody>
          <a:bodyPr>
            <a:normAutofit/>
          </a:bodyPr>
          <a:lstStyle/>
          <a:p>
            <a:pPr algn="ctr"/>
            <a:r>
              <a:rPr lang="fr-FR" sz="3600" dirty="0"/>
              <a:t>ACP</a:t>
            </a:r>
          </a:p>
        </p:txBody>
      </p:sp>
      <p:pic>
        <p:nvPicPr>
          <p:cNvPr id="5" name="Espace réservé du contenu 4">
            <a:extLst>
              <a:ext uri="{FF2B5EF4-FFF2-40B4-BE49-F238E27FC236}">
                <a16:creationId xmlns:a16="http://schemas.microsoft.com/office/drawing/2014/main" id="{D7BA85F5-9B8C-A74F-9ED4-EB327DF539AE}"/>
              </a:ext>
            </a:extLst>
          </p:cNvPr>
          <p:cNvPicPr>
            <a:picLocks noGrp="1" noChangeAspect="1"/>
          </p:cNvPicPr>
          <p:nvPr>
            <p:ph idx="1"/>
          </p:nvPr>
        </p:nvPicPr>
        <p:blipFill>
          <a:blip r:embed="rId2"/>
          <a:stretch>
            <a:fillRect/>
          </a:stretch>
        </p:blipFill>
        <p:spPr>
          <a:xfrm>
            <a:off x="0" y="1841152"/>
            <a:ext cx="5355939" cy="4235450"/>
          </a:xfrm>
        </p:spPr>
      </p:pic>
      <p:pic>
        <p:nvPicPr>
          <p:cNvPr id="4" name="Image 3">
            <a:extLst>
              <a:ext uri="{FF2B5EF4-FFF2-40B4-BE49-F238E27FC236}">
                <a16:creationId xmlns:a16="http://schemas.microsoft.com/office/drawing/2014/main" id="{421D1CA8-DDC1-0E41-8B1D-D6840BFCB8DB}"/>
              </a:ext>
            </a:extLst>
          </p:cNvPr>
          <p:cNvPicPr>
            <a:picLocks noChangeAspect="1"/>
          </p:cNvPicPr>
          <p:nvPr/>
        </p:nvPicPr>
        <p:blipFill>
          <a:blip r:embed="rId3"/>
          <a:stretch>
            <a:fillRect/>
          </a:stretch>
        </p:blipFill>
        <p:spPr>
          <a:xfrm>
            <a:off x="5894084" y="1690688"/>
            <a:ext cx="5355938" cy="4786157"/>
          </a:xfrm>
          <a:prstGeom prst="rect">
            <a:avLst/>
          </a:prstGeom>
        </p:spPr>
      </p:pic>
    </p:spTree>
    <p:extLst>
      <p:ext uri="{BB962C8B-B14F-4D97-AF65-F5344CB8AC3E}">
        <p14:creationId xmlns:p14="http://schemas.microsoft.com/office/powerpoint/2010/main" val="3686804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B269F9-2D7F-5B47-B784-FCC4265C60D2}"/>
              </a:ext>
            </a:extLst>
          </p:cNvPr>
          <p:cNvSpPr>
            <a:spLocks noGrp="1"/>
          </p:cNvSpPr>
          <p:nvPr>
            <p:ph type="title"/>
          </p:nvPr>
        </p:nvSpPr>
        <p:spPr/>
        <p:txBody>
          <a:bodyPr>
            <a:normAutofit/>
          </a:bodyPr>
          <a:lstStyle/>
          <a:p>
            <a:pPr algn="ctr"/>
            <a:r>
              <a:rPr lang="fr-FR" sz="3600" dirty="0"/>
              <a:t>ACP</a:t>
            </a:r>
          </a:p>
        </p:txBody>
      </p:sp>
      <p:pic>
        <p:nvPicPr>
          <p:cNvPr id="5" name="Espace réservé du contenu 4">
            <a:extLst>
              <a:ext uri="{FF2B5EF4-FFF2-40B4-BE49-F238E27FC236}">
                <a16:creationId xmlns:a16="http://schemas.microsoft.com/office/drawing/2014/main" id="{1248AE32-4119-6240-865F-671628C582B0}"/>
              </a:ext>
            </a:extLst>
          </p:cNvPr>
          <p:cNvPicPr>
            <a:picLocks noGrp="1" noChangeAspect="1"/>
          </p:cNvPicPr>
          <p:nvPr>
            <p:ph idx="1"/>
          </p:nvPr>
        </p:nvPicPr>
        <p:blipFill>
          <a:blip r:embed="rId2"/>
          <a:stretch>
            <a:fillRect/>
          </a:stretch>
        </p:blipFill>
        <p:spPr>
          <a:xfrm>
            <a:off x="566136" y="1919210"/>
            <a:ext cx="5283396" cy="4235450"/>
          </a:xfrm>
        </p:spPr>
      </p:pic>
      <p:pic>
        <p:nvPicPr>
          <p:cNvPr id="4" name="Image 3">
            <a:extLst>
              <a:ext uri="{FF2B5EF4-FFF2-40B4-BE49-F238E27FC236}">
                <a16:creationId xmlns:a16="http://schemas.microsoft.com/office/drawing/2014/main" id="{6913369A-9376-3E41-9531-422907ACD324}"/>
              </a:ext>
            </a:extLst>
          </p:cNvPr>
          <p:cNvPicPr>
            <a:picLocks noChangeAspect="1"/>
          </p:cNvPicPr>
          <p:nvPr/>
        </p:nvPicPr>
        <p:blipFill>
          <a:blip r:embed="rId3"/>
          <a:stretch>
            <a:fillRect/>
          </a:stretch>
        </p:blipFill>
        <p:spPr>
          <a:xfrm>
            <a:off x="5849533" y="1690689"/>
            <a:ext cx="5776332" cy="4966910"/>
          </a:xfrm>
          <a:prstGeom prst="rect">
            <a:avLst/>
          </a:prstGeom>
        </p:spPr>
      </p:pic>
    </p:spTree>
    <p:extLst>
      <p:ext uri="{BB962C8B-B14F-4D97-AF65-F5344CB8AC3E}">
        <p14:creationId xmlns:p14="http://schemas.microsoft.com/office/powerpoint/2010/main" val="391716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9A9BA-647D-374F-AF41-45AEFA256A62}"/>
              </a:ext>
            </a:extLst>
          </p:cNvPr>
          <p:cNvSpPr>
            <a:spLocks noGrp="1"/>
          </p:cNvSpPr>
          <p:nvPr>
            <p:ph type="title"/>
          </p:nvPr>
        </p:nvSpPr>
        <p:spPr>
          <a:xfrm>
            <a:off x="838200" y="175554"/>
            <a:ext cx="10515600" cy="658605"/>
          </a:xfrm>
        </p:spPr>
        <p:txBody>
          <a:bodyPr>
            <a:normAutofit/>
          </a:bodyPr>
          <a:lstStyle/>
          <a:p>
            <a:pPr algn="ctr"/>
            <a:r>
              <a:rPr lang="fr-FR" sz="3600" dirty="0"/>
              <a:t>Application de santé</a:t>
            </a:r>
          </a:p>
        </p:txBody>
      </p:sp>
      <p:pic>
        <p:nvPicPr>
          <p:cNvPr id="12" name="Image 11" descr="Une image contenant table&#10;&#10;Description générée automatiquement">
            <a:extLst>
              <a:ext uri="{FF2B5EF4-FFF2-40B4-BE49-F238E27FC236}">
                <a16:creationId xmlns:a16="http://schemas.microsoft.com/office/drawing/2014/main" id="{64244F29-9504-FD4E-A2BE-394635EBC3E1}"/>
              </a:ext>
            </a:extLst>
          </p:cNvPr>
          <p:cNvPicPr>
            <a:picLocks noChangeAspect="1"/>
          </p:cNvPicPr>
          <p:nvPr/>
        </p:nvPicPr>
        <p:blipFill>
          <a:blip r:embed="rId3"/>
          <a:stretch>
            <a:fillRect/>
          </a:stretch>
        </p:blipFill>
        <p:spPr>
          <a:xfrm>
            <a:off x="1989976" y="939446"/>
            <a:ext cx="7354746" cy="5918554"/>
          </a:xfrm>
          <a:prstGeom prst="rect">
            <a:avLst/>
          </a:prstGeom>
        </p:spPr>
      </p:pic>
    </p:spTree>
    <p:extLst>
      <p:ext uri="{BB962C8B-B14F-4D97-AF65-F5344CB8AC3E}">
        <p14:creationId xmlns:p14="http://schemas.microsoft.com/office/powerpoint/2010/main" val="748119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BC20BB8-F4B5-034E-9A84-B902CFE68CF4}"/>
              </a:ext>
            </a:extLst>
          </p:cNvPr>
          <p:cNvSpPr>
            <a:spLocks noGrp="1"/>
          </p:cNvSpPr>
          <p:nvPr>
            <p:ph type="title"/>
          </p:nvPr>
        </p:nvSpPr>
        <p:spPr>
          <a:xfrm>
            <a:off x="838200" y="685800"/>
            <a:ext cx="5257800" cy="2275480"/>
          </a:xfrm>
        </p:spPr>
        <p:txBody>
          <a:bodyPr>
            <a:normAutofit/>
          </a:bodyPr>
          <a:lstStyle/>
          <a:p>
            <a:r>
              <a:rPr lang="fr-FR"/>
              <a:t>Conclusion</a:t>
            </a:r>
          </a:p>
        </p:txBody>
      </p:sp>
      <p:sp>
        <p:nvSpPr>
          <p:cNvPr id="3" name="Espace réservé du contenu 2">
            <a:extLst>
              <a:ext uri="{FF2B5EF4-FFF2-40B4-BE49-F238E27FC236}">
                <a16:creationId xmlns:a16="http://schemas.microsoft.com/office/drawing/2014/main" id="{84BCDF6F-54FC-004C-99AB-4130EAA72459}"/>
              </a:ext>
            </a:extLst>
          </p:cNvPr>
          <p:cNvSpPr>
            <a:spLocks noGrp="1"/>
          </p:cNvSpPr>
          <p:nvPr>
            <p:ph idx="1"/>
          </p:nvPr>
        </p:nvSpPr>
        <p:spPr>
          <a:xfrm>
            <a:off x="838199" y="3319796"/>
            <a:ext cx="5257799" cy="2852404"/>
          </a:xfrm>
        </p:spPr>
        <p:txBody>
          <a:bodyPr>
            <a:normAutofit/>
          </a:bodyPr>
          <a:lstStyle/>
          <a:p>
            <a:pPr>
              <a:lnSpc>
                <a:spcPct val="100000"/>
              </a:lnSpc>
            </a:pPr>
            <a:r>
              <a:rPr lang="fr-FR" sz="1600" b="1" dirty="0"/>
              <a:t>Le jeu de données présentait plusieurs données comportant beaucoup de données manquantes ainsi que des erreurs dans les valeurs des variables.</a:t>
            </a:r>
          </a:p>
          <a:p>
            <a:pPr>
              <a:lnSpc>
                <a:spcPct val="100000"/>
              </a:lnSpc>
            </a:pPr>
            <a:r>
              <a:rPr lang="fr-FR" sz="1600" b="1" dirty="0"/>
              <a:t>Le nettoyage du data frame , rectification des textes ainsi que l'ensemble des méthodes d’imputation des valeurs manquantes ont permis d'avoir des données exploitables afin de répondre au projet et exploiter les données en proposant une idée d'application de santé.</a:t>
            </a:r>
          </a:p>
        </p:txBody>
      </p:sp>
      <p:pic>
        <p:nvPicPr>
          <p:cNvPr id="4" name="Image 3">
            <a:extLst>
              <a:ext uri="{FF2B5EF4-FFF2-40B4-BE49-F238E27FC236}">
                <a16:creationId xmlns:a16="http://schemas.microsoft.com/office/drawing/2014/main" id="{731D54C8-BA76-5F49-B28A-E90D00393340}"/>
              </a:ext>
            </a:extLst>
          </p:cNvPr>
          <p:cNvPicPr>
            <a:picLocks noChangeAspect="1"/>
          </p:cNvPicPr>
          <p:nvPr/>
        </p:nvPicPr>
        <p:blipFill>
          <a:blip r:embed="rId3"/>
          <a:stretch>
            <a:fillRect/>
          </a:stretch>
        </p:blipFill>
        <p:spPr>
          <a:xfrm>
            <a:off x="6662889" y="1476953"/>
            <a:ext cx="4925879" cy="3903757"/>
          </a:xfrm>
          <a:prstGeom prst="rect">
            <a:avLst/>
          </a:prstGeom>
        </p:spPr>
      </p:pic>
    </p:spTree>
    <p:extLst>
      <p:ext uri="{BB962C8B-B14F-4D97-AF65-F5344CB8AC3E}">
        <p14:creationId xmlns:p14="http://schemas.microsoft.com/office/powerpoint/2010/main" val="2732806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AFEEA9-BCD0-784A-9853-74C761FDE35C}"/>
              </a:ext>
            </a:extLst>
          </p:cNvPr>
          <p:cNvSpPr>
            <a:spLocks noGrp="1"/>
          </p:cNvSpPr>
          <p:nvPr>
            <p:ph type="title"/>
          </p:nvPr>
        </p:nvSpPr>
        <p:spPr>
          <a:xfrm>
            <a:off x="838200" y="365126"/>
            <a:ext cx="10515600" cy="1127088"/>
          </a:xfrm>
        </p:spPr>
        <p:txBody>
          <a:bodyPr>
            <a:normAutofit/>
          </a:bodyPr>
          <a:lstStyle/>
          <a:p>
            <a:pPr algn="ctr"/>
            <a:r>
              <a:rPr lang="fr-FR" sz="4400" dirty="0"/>
              <a:t>	Définir l’idée d'application :</a:t>
            </a:r>
            <a:endParaRPr lang="fr-MA" sz="4400" b="1" dirty="0"/>
          </a:p>
        </p:txBody>
      </p:sp>
      <p:sp>
        <p:nvSpPr>
          <p:cNvPr id="3" name="Espace réservé du contenu 2">
            <a:extLst>
              <a:ext uri="{FF2B5EF4-FFF2-40B4-BE49-F238E27FC236}">
                <a16:creationId xmlns:a16="http://schemas.microsoft.com/office/drawing/2014/main" id="{1E7B835D-44A0-DE40-80A1-643A83C50DD8}"/>
              </a:ext>
            </a:extLst>
          </p:cNvPr>
          <p:cNvSpPr>
            <a:spLocks noGrp="1"/>
          </p:cNvSpPr>
          <p:nvPr>
            <p:ph idx="1"/>
          </p:nvPr>
        </p:nvSpPr>
        <p:spPr>
          <a:xfrm>
            <a:off x="838200" y="1940875"/>
            <a:ext cx="7063409" cy="3694612"/>
          </a:xfrm>
        </p:spPr>
        <p:txBody>
          <a:bodyPr>
            <a:normAutofit/>
          </a:bodyPr>
          <a:lstStyle/>
          <a:p>
            <a:pPr marL="0" indent="0">
              <a:buNone/>
            </a:pPr>
            <a:endParaRPr lang="fr-MA" sz="2400" dirty="0"/>
          </a:p>
          <a:p>
            <a:pPr marL="0" indent="0">
              <a:buNone/>
            </a:pPr>
            <a:br>
              <a:rPr lang="fr-FR" sz="2400" dirty="0"/>
            </a:br>
            <a:endParaRPr lang="fr-FR" sz="2400" dirty="0"/>
          </a:p>
        </p:txBody>
      </p:sp>
      <p:sp>
        <p:nvSpPr>
          <p:cNvPr id="7" name="ZoneTexte 6">
            <a:extLst>
              <a:ext uri="{FF2B5EF4-FFF2-40B4-BE49-F238E27FC236}">
                <a16:creationId xmlns:a16="http://schemas.microsoft.com/office/drawing/2014/main" id="{F6073628-99AF-0048-9467-858921EC440D}"/>
              </a:ext>
            </a:extLst>
          </p:cNvPr>
          <p:cNvSpPr txBox="1"/>
          <p:nvPr/>
        </p:nvSpPr>
        <p:spPr>
          <a:xfrm>
            <a:off x="2418172" y="2260785"/>
            <a:ext cx="6600282" cy="2031325"/>
          </a:xfrm>
          <a:prstGeom prst="rect">
            <a:avLst/>
          </a:prstGeom>
          <a:noFill/>
        </p:spPr>
        <p:txBody>
          <a:bodyPr wrap="square" rtlCol="0">
            <a:spAutoFit/>
          </a:bodyPr>
          <a:lstStyle/>
          <a:p>
            <a:r>
              <a:rPr lang="fr-FR" dirty="0"/>
              <a:t>La note est construite en agrégeant les indicateurs suivants :</a:t>
            </a:r>
          </a:p>
          <a:p>
            <a:endParaRPr lang="fr-FR" dirty="0"/>
          </a:p>
          <a:p>
            <a:pPr marL="285750" lvl="0" indent="-285750">
              <a:buFont typeface="Courier New" panose="02070309020205020404" pitchFamily="49" charset="0"/>
              <a:buChar char="o"/>
            </a:pPr>
            <a:r>
              <a:rPr lang="fr-FR" b="1" dirty="0"/>
              <a:t>Le nombre d’additifs </a:t>
            </a:r>
          </a:p>
          <a:p>
            <a:pPr marL="285750" lvl="0" indent="-285750">
              <a:buFont typeface="Courier New" panose="02070309020205020404" pitchFamily="49" charset="0"/>
              <a:buChar char="o"/>
            </a:pPr>
            <a:r>
              <a:rPr lang="fr-FR" b="1" dirty="0"/>
              <a:t>Le type d’additifs</a:t>
            </a:r>
          </a:p>
          <a:p>
            <a:pPr marL="285750" lvl="0" indent="-285750">
              <a:buFont typeface="Courier New" panose="02070309020205020404" pitchFamily="49" charset="0"/>
              <a:buChar char="o"/>
            </a:pPr>
            <a:r>
              <a:rPr lang="fr-FR" b="1" dirty="0"/>
              <a:t>La présence d’ingrédients issus de l’huile de palme </a:t>
            </a:r>
          </a:p>
          <a:p>
            <a:pPr marL="285750" lvl="0" indent="-285750">
              <a:buFont typeface="Courier New" panose="02070309020205020404" pitchFamily="49" charset="0"/>
              <a:buChar char="o"/>
            </a:pPr>
            <a:r>
              <a:rPr lang="fr-FR" b="1" dirty="0"/>
              <a:t>La présence d’un label biologique </a:t>
            </a:r>
          </a:p>
          <a:p>
            <a:pPr marL="285750" lvl="0" indent="-285750">
              <a:buFont typeface="Courier New" panose="02070309020205020404" pitchFamily="49" charset="0"/>
              <a:buChar char="o"/>
            </a:pPr>
            <a:r>
              <a:rPr lang="fr-FR" b="1" dirty="0"/>
              <a:t>Le nutriscore</a:t>
            </a:r>
          </a:p>
        </p:txBody>
      </p:sp>
      <p:pic>
        <p:nvPicPr>
          <p:cNvPr id="5" name="Image 4">
            <a:extLst>
              <a:ext uri="{FF2B5EF4-FFF2-40B4-BE49-F238E27FC236}">
                <a16:creationId xmlns:a16="http://schemas.microsoft.com/office/drawing/2014/main" id="{4F0AC6C3-8CFD-8647-A32E-3BFB2EC80BB8}"/>
              </a:ext>
            </a:extLst>
          </p:cNvPr>
          <p:cNvPicPr>
            <a:picLocks noChangeAspect="1"/>
          </p:cNvPicPr>
          <p:nvPr/>
        </p:nvPicPr>
        <p:blipFill>
          <a:blip r:embed="rId2"/>
          <a:stretch>
            <a:fillRect/>
          </a:stretch>
        </p:blipFill>
        <p:spPr>
          <a:xfrm>
            <a:off x="9105624" y="5864087"/>
            <a:ext cx="2349500" cy="558800"/>
          </a:xfrm>
          <a:prstGeom prst="rect">
            <a:avLst/>
          </a:prstGeom>
        </p:spPr>
      </p:pic>
      <p:pic>
        <p:nvPicPr>
          <p:cNvPr id="8" name="Image 7" descr="Une image contenant plusieurs&#10;&#10;Description générée automatiquement">
            <a:extLst>
              <a:ext uri="{FF2B5EF4-FFF2-40B4-BE49-F238E27FC236}">
                <a16:creationId xmlns:a16="http://schemas.microsoft.com/office/drawing/2014/main" id="{53C763DE-AF10-0E44-AB42-A1F452F490B3}"/>
              </a:ext>
            </a:extLst>
          </p:cNvPr>
          <p:cNvPicPr>
            <a:picLocks noChangeAspect="1"/>
          </p:cNvPicPr>
          <p:nvPr/>
        </p:nvPicPr>
        <p:blipFill>
          <a:blip r:embed="rId3"/>
          <a:stretch>
            <a:fillRect/>
          </a:stretch>
        </p:blipFill>
        <p:spPr>
          <a:xfrm>
            <a:off x="1683303" y="4783252"/>
            <a:ext cx="1964359" cy="1749196"/>
          </a:xfrm>
          <a:prstGeom prst="rect">
            <a:avLst/>
          </a:prstGeom>
        </p:spPr>
      </p:pic>
      <p:pic>
        <p:nvPicPr>
          <p:cNvPr id="10" name="Image 9" descr="Une image contenant alimentation, bol, soupe&#10;&#10;Description générée automatiquement">
            <a:extLst>
              <a:ext uri="{FF2B5EF4-FFF2-40B4-BE49-F238E27FC236}">
                <a16:creationId xmlns:a16="http://schemas.microsoft.com/office/drawing/2014/main" id="{83D51290-C2C1-2647-98D3-4258755AC5DB}"/>
              </a:ext>
            </a:extLst>
          </p:cNvPr>
          <p:cNvPicPr>
            <a:picLocks noChangeAspect="1"/>
          </p:cNvPicPr>
          <p:nvPr/>
        </p:nvPicPr>
        <p:blipFill>
          <a:blip r:embed="rId4"/>
          <a:stretch>
            <a:fillRect/>
          </a:stretch>
        </p:blipFill>
        <p:spPr>
          <a:xfrm>
            <a:off x="4369904" y="4783252"/>
            <a:ext cx="2145995" cy="1831496"/>
          </a:xfrm>
          <a:prstGeom prst="rect">
            <a:avLst/>
          </a:prstGeom>
        </p:spPr>
      </p:pic>
      <p:pic>
        <p:nvPicPr>
          <p:cNvPr id="12" name="Image 11">
            <a:extLst>
              <a:ext uri="{FF2B5EF4-FFF2-40B4-BE49-F238E27FC236}">
                <a16:creationId xmlns:a16="http://schemas.microsoft.com/office/drawing/2014/main" id="{DF2FB5B1-1B56-3242-BB1A-5256619CC2BC}"/>
              </a:ext>
            </a:extLst>
          </p:cNvPr>
          <p:cNvPicPr>
            <a:picLocks noChangeAspect="1"/>
          </p:cNvPicPr>
          <p:nvPr/>
        </p:nvPicPr>
        <p:blipFill>
          <a:blip r:embed="rId5"/>
          <a:stretch>
            <a:fillRect/>
          </a:stretch>
        </p:blipFill>
        <p:spPr>
          <a:xfrm>
            <a:off x="7070312" y="4646820"/>
            <a:ext cx="1676400" cy="1917700"/>
          </a:xfrm>
          <a:prstGeom prst="rect">
            <a:avLst/>
          </a:prstGeom>
        </p:spPr>
      </p:pic>
    </p:spTree>
    <p:extLst>
      <p:ext uri="{BB962C8B-B14F-4D97-AF65-F5344CB8AC3E}">
        <p14:creationId xmlns:p14="http://schemas.microsoft.com/office/powerpoint/2010/main" val="313889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9EECC-17FB-2448-B5E6-9636D2505ED8}"/>
              </a:ext>
            </a:extLst>
          </p:cNvPr>
          <p:cNvSpPr>
            <a:spLocks noGrp="1"/>
          </p:cNvSpPr>
          <p:nvPr>
            <p:ph type="title"/>
          </p:nvPr>
        </p:nvSpPr>
        <p:spPr/>
        <p:txBody>
          <a:bodyPr/>
          <a:lstStyle/>
          <a:p>
            <a:pPr algn="ctr"/>
            <a:r>
              <a:rPr lang="fr-FR" dirty="0"/>
              <a:t>Annexes</a:t>
            </a:r>
          </a:p>
        </p:txBody>
      </p:sp>
      <p:sp>
        <p:nvSpPr>
          <p:cNvPr id="3" name="Espace réservé du contenu 2">
            <a:extLst>
              <a:ext uri="{FF2B5EF4-FFF2-40B4-BE49-F238E27FC236}">
                <a16:creationId xmlns:a16="http://schemas.microsoft.com/office/drawing/2014/main" id="{9A0E08FA-7058-F948-955B-797C9A8B9E36}"/>
              </a:ext>
            </a:extLst>
          </p:cNvPr>
          <p:cNvSpPr>
            <a:spLocks noGrp="1"/>
          </p:cNvSpPr>
          <p:nvPr>
            <p:ph idx="1"/>
          </p:nvPr>
        </p:nvSpPr>
        <p:spPr>
          <a:xfrm>
            <a:off x="838200" y="1940876"/>
            <a:ext cx="10164417" cy="2730516"/>
          </a:xfrm>
        </p:spPr>
        <p:txBody>
          <a:bodyPr>
            <a:normAutofit fontScale="92500"/>
          </a:bodyPr>
          <a:lstStyle/>
          <a:p>
            <a:r>
              <a:rPr lang="fr-FR" dirty="0">
                <a:hlinkClick r:id="rId2"/>
              </a:rPr>
              <a:t>https://ciqual.anses.fr/#/constituants/10004/sel-chlorure-de-sodium-(g-100-g)</a:t>
            </a:r>
            <a:endParaRPr lang="fr-FR" dirty="0"/>
          </a:p>
          <a:p>
            <a:r>
              <a:rPr lang="fr-FR" dirty="0">
                <a:hlinkClick r:id="rId3"/>
              </a:rPr>
              <a:t>https://www.passeportsante.net/portail/nutriments</a:t>
            </a:r>
            <a:endParaRPr lang="fr-FR" dirty="0"/>
          </a:p>
          <a:p>
            <a:r>
              <a:rPr lang="fr-FR" dirty="0">
                <a:hlinkClick r:id="rId4"/>
              </a:rPr>
              <a:t>https://sante.journaldesfemmes.fr/calories/classement/aliments/acides-gras-satures</a:t>
            </a:r>
            <a:endParaRPr lang="fr-FR" dirty="0"/>
          </a:p>
          <a:p>
            <a:r>
              <a:rPr lang="fr-FR" dirty="0">
                <a:hlinkClick r:id="rId5"/>
              </a:rPr>
              <a:t>https://www.quechoisir.org/action-ufc-que-choisir-additifs-alimentaires-87-molecules-a-eviter-n59897/</a:t>
            </a:r>
            <a:endParaRPr lang="fr-FR" dirty="0"/>
          </a:p>
          <a:p>
            <a:r>
              <a:rPr lang="fr-FR" dirty="0">
                <a:hlinkClick r:id="rId6"/>
              </a:rPr>
              <a:t>https://quoidansmonassiette.fr/comment-est-calcule-le-nutri-score-logo-nutritionnel/</a:t>
            </a:r>
            <a:endParaRPr lang="fr-FR" dirty="0"/>
          </a:p>
          <a:p>
            <a:endParaRPr lang="fr-FR" dirty="0"/>
          </a:p>
          <a:p>
            <a:pPr marL="0" indent="0">
              <a:buNone/>
            </a:pPr>
            <a:endParaRPr lang="fr-FR" dirty="0"/>
          </a:p>
        </p:txBody>
      </p:sp>
    </p:spTree>
    <p:extLst>
      <p:ext uri="{BB962C8B-B14F-4D97-AF65-F5344CB8AC3E}">
        <p14:creationId xmlns:p14="http://schemas.microsoft.com/office/powerpoint/2010/main" val="1694537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descr="Une image contenant texte&#10;&#10;Description générée automatiquement">
            <a:extLst>
              <a:ext uri="{FF2B5EF4-FFF2-40B4-BE49-F238E27FC236}">
                <a16:creationId xmlns:a16="http://schemas.microsoft.com/office/drawing/2014/main" id="{80A66251-8DAD-2442-85BF-3B994CBE99F5}"/>
              </a:ext>
            </a:extLst>
          </p:cNvPr>
          <p:cNvPicPr>
            <a:picLocks noGrp="1" noChangeAspect="1"/>
          </p:cNvPicPr>
          <p:nvPr>
            <p:ph idx="1"/>
          </p:nvPr>
        </p:nvPicPr>
        <p:blipFill rotWithShape="1">
          <a:blip r:embed="rId3"/>
          <a:srcRect t="19065"/>
          <a:stretch/>
        </p:blipFill>
        <p:spPr>
          <a:xfrm>
            <a:off x="20" y="10"/>
            <a:ext cx="12191979" cy="7025480"/>
          </a:xfrm>
          <a:prstGeom prst="rect">
            <a:avLst/>
          </a:prstGeom>
        </p:spPr>
      </p:pic>
      <p:sp>
        <p:nvSpPr>
          <p:cNvPr id="12" name="Rectangle 11">
            <a:extLst>
              <a:ext uri="{FF2B5EF4-FFF2-40B4-BE49-F238E27FC236}">
                <a16:creationId xmlns:a16="http://schemas.microsoft.com/office/drawing/2014/main" id="{F7C2A816-955C-4079-AAAB-066EBD441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55828"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C9D58D1-8505-0545-A278-BBB2F82DE69E}"/>
              </a:ext>
            </a:extLst>
          </p:cNvPr>
          <p:cNvSpPr>
            <a:spLocks noGrp="1"/>
          </p:cNvSpPr>
          <p:nvPr>
            <p:ph type="title"/>
          </p:nvPr>
        </p:nvSpPr>
        <p:spPr>
          <a:xfrm>
            <a:off x="6421729" y="914400"/>
            <a:ext cx="4892948" cy="3427867"/>
          </a:xfrm>
        </p:spPr>
        <p:txBody>
          <a:bodyPr vert="horz" lIns="91440" tIns="45720" rIns="91440" bIns="45720" rtlCol="0" anchor="t">
            <a:normAutofit/>
          </a:bodyPr>
          <a:lstStyle/>
          <a:p>
            <a:pPr algn="r"/>
            <a:r>
              <a:rPr lang="en-US" sz="6600" b="1">
                <a:solidFill>
                  <a:srgbClr val="FFFFFF"/>
                </a:solidFill>
              </a:rPr>
              <a:t>Discussion :</a:t>
            </a:r>
            <a:endParaRPr lang="en-US" sz="6600">
              <a:solidFill>
                <a:srgbClr val="FFFFFF"/>
              </a:solidFill>
            </a:endParaRPr>
          </a:p>
        </p:txBody>
      </p:sp>
    </p:spTree>
    <p:extLst>
      <p:ext uri="{BB962C8B-B14F-4D97-AF65-F5344CB8AC3E}">
        <p14:creationId xmlns:p14="http://schemas.microsoft.com/office/powerpoint/2010/main" val="1659755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3E2EEE-5E2B-473D-B932-CC1CB665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2C5810E-84F7-BA4B-AAF8-1EC2033161FF}"/>
              </a:ext>
            </a:extLst>
          </p:cNvPr>
          <p:cNvSpPr>
            <a:spLocks noGrp="1"/>
          </p:cNvSpPr>
          <p:nvPr>
            <p:ph type="title"/>
          </p:nvPr>
        </p:nvSpPr>
        <p:spPr>
          <a:xfrm>
            <a:off x="838200" y="365125"/>
            <a:ext cx="10668000" cy="1795655"/>
          </a:xfrm>
        </p:spPr>
        <p:txBody>
          <a:bodyPr>
            <a:normAutofit/>
          </a:bodyPr>
          <a:lstStyle/>
          <a:p>
            <a:r>
              <a:rPr lang="fr-FR"/>
              <a:t>FIN</a:t>
            </a:r>
          </a:p>
        </p:txBody>
      </p:sp>
      <p:sp>
        <p:nvSpPr>
          <p:cNvPr id="3" name="Espace réservé du contenu 2">
            <a:extLst>
              <a:ext uri="{FF2B5EF4-FFF2-40B4-BE49-F238E27FC236}">
                <a16:creationId xmlns:a16="http://schemas.microsoft.com/office/drawing/2014/main" id="{555C8B98-1F85-8849-867B-F9B48147DCFD}"/>
              </a:ext>
            </a:extLst>
          </p:cNvPr>
          <p:cNvSpPr>
            <a:spLocks noGrp="1"/>
          </p:cNvSpPr>
          <p:nvPr>
            <p:ph idx="1"/>
          </p:nvPr>
        </p:nvSpPr>
        <p:spPr>
          <a:xfrm>
            <a:off x="4322617" y="2590800"/>
            <a:ext cx="6685127" cy="3581400"/>
          </a:xfrm>
        </p:spPr>
        <p:txBody>
          <a:bodyPr>
            <a:normAutofit/>
          </a:bodyPr>
          <a:lstStyle/>
          <a:p>
            <a:r>
              <a:rPr lang="fr-FR" b="1" cap="none" spc="0">
                <a:ln w="12700">
                  <a:solidFill>
                    <a:schemeClr val="accent1"/>
                  </a:solidFill>
                  <a:prstDash val="solid"/>
                </a:ln>
                <a:effectLst>
                  <a:outerShdw dist="38100" dir="2640000" algn="bl" rotWithShape="0">
                    <a:schemeClr val="accent1"/>
                  </a:outerShdw>
                </a:effectLst>
              </a:rPr>
              <a:t>MERCI</a:t>
            </a:r>
          </a:p>
        </p:txBody>
      </p:sp>
    </p:spTree>
    <p:extLst>
      <p:ext uri="{BB962C8B-B14F-4D97-AF65-F5344CB8AC3E}">
        <p14:creationId xmlns:p14="http://schemas.microsoft.com/office/powerpoint/2010/main" val="386473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AFEEA9-BCD0-784A-9853-74C761FDE35C}"/>
              </a:ext>
            </a:extLst>
          </p:cNvPr>
          <p:cNvSpPr>
            <a:spLocks noGrp="1"/>
          </p:cNvSpPr>
          <p:nvPr>
            <p:ph type="title"/>
          </p:nvPr>
        </p:nvSpPr>
        <p:spPr>
          <a:xfrm>
            <a:off x="933203" y="400750"/>
            <a:ext cx="10515600" cy="1227701"/>
          </a:xfrm>
        </p:spPr>
        <p:txBody>
          <a:bodyPr>
            <a:normAutofit/>
          </a:bodyPr>
          <a:lstStyle/>
          <a:p>
            <a:pPr algn="ctr"/>
            <a:r>
              <a:rPr lang="fr-MA" sz="3600" b="1" dirty="0"/>
              <a:t>Schéma résumant le fonctionnement : </a:t>
            </a:r>
          </a:p>
        </p:txBody>
      </p:sp>
      <p:sp>
        <p:nvSpPr>
          <p:cNvPr id="3" name="Espace réservé du contenu 2">
            <a:extLst>
              <a:ext uri="{FF2B5EF4-FFF2-40B4-BE49-F238E27FC236}">
                <a16:creationId xmlns:a16="http://schemas.microsoft.com/office/drawing/2014/main" id="{1E7B835D-44A0-DE40-80A1-643A83C50DD8}"/>
              </a:ext>
            </a:extLst>
          </p:cNvPr>
          <p:cNvSpPr>
            <a:spLocks noGrp="1"/>
          </p:cNvSpPr>
          <p:nvPr>
            <p:ph idx="1"/>
          </p:nvPr>
        </p:nvSpPr>
        <p:spPr/>
        <p:txBody>
          <a:bodyPr>
            <a:normAutofit/>
          </a:bodyPr>
          <a:lstStyle/>
          <a:p>
            <a:pPr marL="0" indent="0">
              <a:buNone/>
            </a:pPr>
            <a:br>
              <a:rPr lang="fr-FR" sz="2400" dirty="0"/>
            </a:br>
            <a:endParaRPr lang="fr-FR" sz="2400" dirty="0"/>
          </a:p>
        </p:txBody>
      </p:sp>
      <p:pic>
        <p:nvPicPr>
          <p:cNvPr id="9" name="Image 8">
            <a:extLst>
              <a:ext uri="{FF2B5EF4-FFF2-40B4-BE49-F238E27FC236}">
                <a16:creationId xmlns:a16="http://schemas.microsoft.com/office/drawing/2014/main" id="{C8E7582B-E17B-6D47-A520-D7D8A25F64F1}"/>
              </a:ext>
            </a:extLst>
          </p:cNvPr>
          <p:cNvPicPr/>
          <p:nvPr/>
        </p:nvPicPr>
        <p:blipFill>
          <a:blip r:embed="rId3">
            <a:extLst>
              <a:ext uri="{28A0092B-C50C-407E-A947-70E740481C1C}">
                <a14:useLocalDpi xmlns:a14="http://schemas.microsoft.com/office/drawing/2010/main" val="0"/>
              </a:ext>
            </a:extLst>
          </a:blip>
          <a:stretch>
            <a:fillRect/>
          </a:stretch>
        </p:blipFill>
        <p:spPr>
          <a:xfrm>
            <a:off x="2397512" y="1628451"/>
            <a:ext cx="6768790" cy="4984222"/>
          </a:xfrm>
          <a:prstGeom prst="rect">
            <a:avLst/>
          </a:prstGeom>
        </p:spPr>
      </p:pic>
    </p:spTree>
    <p:extLst>
      <p:ext uri="{BB962C8B-B14F-4D97-AF65-F5344CB8AC3E}">
        <p14:creationId xmlns:p14="http://schemas.microsoft.com/office/powerpoint/2010/main" val="2903644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FE8DDF-DBCF-FC4F-82D5-6374A6080A8C}"/>
              </a:ext>
            </a:extLst>
          </p:cNvPr>
          <p:cNvSpPr>
            <a:spLocks noGrp="1"/>
          </p:cNvSpPr>
          <p:nvPr>
            <p:ph type="title"/>
          </p:nvPr>
        </p:nvSpPr>
        <p:spPr>
          <a:xfrm>
            <a:off x="838200" y="365125"/>
            <a:ext cx="10515600" cy="636361"/>
          </a:xfrm>
        </p:spPr>
        <p:txBody>
          <a:bodyPr>
            <a:normAutofit fontScale="90000"/>
          </a:bodyPr>
          <a:lstStyle/>
          <a:p>
            <a:pPr algn="ctr"/>
            <a:r>
              <a:rPr lang="fr-FR" sz="4400" dirty="0"/>
              <a:t>Inspection des données</a:t>
            </a:r>
          </a:p>
        </p:txBody>
      </p:sp>
      <p:pic>
        <p:nvPicPr>
          <p:cNvPr id="7" name="Espace réservé du contenu 6">
            <a:extLst>
              <a:ext uri="{FF2B5EF4-FFF2-40B4-BE49-F238E27FC236}">
                <a16:creationId xmlns:a16="http://schemas.microsoft.com/office/drawing/2014/main" id="{22B46AC0-39D1-844F-A7CC-6047302DD197}"/>
              </a:ext>
            </a:extLst>
          </p:cNvPr>
          <p:cNvPicPr>
            <a:picLocks noGrp="1" noChangeAspect="1"/>
          </p:cNvPicPr>
          <p:nvPr>
            <p:ph idx="1"/>
          </p:nvPr>
        </p:nvPicPr>
        <p:blipFill>
          <a:blip r:embed="rId3"/>
          <a:stretch>
            <a:fillRect/>
          </a:stretch>
        </p:blipFill>
        <p:spPr>
          <a:xfrm>
            <a:off x="659295" y="2676112"/>
            <a:ext cx="10855089" cy="454714"/>
          </a:xfrm>
        </p:spPr>
      </p:pic>
      <p:pic>
        <p:nvPicPr>
          <p:cNvPr id="10" name="Image 9">
            <a:extLst>
              <a:ext uri="{FF2B5EF4-FFF2-40B4-BE49-F238E27FC236}">
                <a16:creationId xmlns:a16="http://schemas.microsoft.com/office/drawing/2014/main" id="{47984F11-6B25-2644-8BC0-7D192A0D87FE}"/>
              </a:ext>
            </a:extLst>
          </p:cNvPr>
          <p:cNvPicPr>
            <a:picLocks noChangeAspect="1"/>
          </p:cNvPicPr>
          <p:nvPr/>
        </p:nvPicPr>
        <p:blipFill>
          <a:blip r:embed="rId4"/>
          <a:stretch>
            <a:fillRect/>
          </a:stretch>
        </p:blipFill>
        <p:spPr>
          <a:xfrm>
            <a:off x="838200" y="3429000"/>
            <a:ext cx="5067300" cy="800100"/>
          </a:xfrm>
          <a:prstGeom prst="rect">
            <a:avLst/>
          </a:prstGeom>
        </p:spPr>
      </p:pic>
      <p:pic>
        <p:nvPicPr>
          <p:cNvPr id="12" name="Image 11">
            <a:extLst>
              <a:ext uri="{FF2B5EF4-FFF2-40B4-BE49-F238E27FC236}">
                <a16:creationId xmlns:a16="http://schemas.microsoft.com/office/drawing/2014/main" id="{9902A3BC-D292-244A-970F-50FC6D3056C2}"/>
              </a:ext>
            </a:extLst>
          </p:cNvPr>
          <p:cNvPicPr>
            <a:picLocks noChangeAspect="1"/>
          </p:cNvPicPr>
          <p:nvPr/>
        </p:nvPicPr>
        <p:blipFill>
          <a:blip r:embed="rId5"/>
          <a:stretch>
            <a:fillRect/>
          </a:stretch>
        </p:blipFill>
        <p:spPr>
          <a:xfrm>
            <a:off x="838200" y="4527274"/>
            <a:ext cx="9525000" cy="762000"/>
          </a:xfrm>
          <a:prstGeom prst="rect">
            <a:avLst/>
          </a:prstGeom>
        </p:spPr>
      </p:pic>
      <p:sp>
        <p:nvSpPr>
          <p:cNvPr id="3" name="ZoneTexte 2">
            <a:extLst>
              <a:ext uri="{FF2B5EF4-FFF2-40B4-BE49-F238E27FC236}">
                <a16:creationId xmlns:a16="http://schemas.microsoft.com/office/drawing/2014/main" id="{D9F1F89C-3069-8A45-A369-371933EA945F}"/>
              </a:ext>
            </a:extLst>
          </p:cNvPr>
          <p:cNvSpPr txBox="1"/>
          <p:nvPr/>
        </p:nvSpPr>
        <p:spPr>
          <a:xfrm>
            <a:off x="659295" y="2008606"/>
            <a:ext cx="4261744" cy="369332"/>
          </a:xfrm>
          <a:prstGeom prst="rect">
            <a:avLst/>
          </a:prstGeom>
          <a:noFill/>
        </p:spPr>
        <p:txBody>
          <a:bodyPr wrap="none" rtlCol="0">
            <a:spAutoFit/>
          </a:bodyPr>
          <a:lstStyle/>
          <a:p>
            <a:pPr marL="285750" indent="-285750">
              <a:buFont typeface="Arial" panose="020B0604020202020204" pitchFamily="34" charset="0"/>
              <a:buChar char="•"/>
            </a:pPr>
            <a:r>
              <a:rPr lang="fr-FR" b="1" u="sng" dirty="0"/>
              <a:t>Présentation du jeu de données : </a:t>
            </a:r>
          </a:p>
        </p:txBody>
      </p:sp>
    </p:spTree>
    <p:extLst>
      <p:ext uri="{BB962C8B-B14F-4D97-AF65-F5344CB8AC3E}">
        <p14:creationId xmlns:p14="http://schemas.microsoft.com/office/powerpoint/2010/main" val="992532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AD755C-29C6-4E4A-B2F2-9D0ACA9C92D4}"/>
              </a:ext>
            </a:extLst>
          </p:cNvPr>
          <p:cNvSpPr>
            <a:spLocks noGrp="1"/>
          </p:cNvSpPr>
          <p:nvPr>
            <p:ph type="title"/>
          </p:nvPr>
        </p:nvSpPr>
        <p:spPr>
          <a:xfrm>
            <a:off x="838200" y="365125"/>
            <a:ext cx="10515600" cy="767936"/>
          </a:xfrm>
        </p:spPr>
        <p:txBody>
          <a:bodyPr>
            <a:noAutofit/>
          </a:bodyPr>
          <a:lstStyle/>
          <a:p>
            <a:pPr algn="ctr"/>
            <a:r>
              <a:rPr lang="fr-FR" sz="3600" dirty="0"/>
              <a:t>Inspection des données</a:t>
            </a:r>
          </a:p>
        </p:txBody>
      </p:sp>
      <p:sp>
        <p:nvSpPr>
          <p:cNvPr id="3" name="Espace réservé du contenu 2">
            <a:extLst>
              <a:ext uri="{FF2B5EF4-FFF2-40B4-BE49-F238E27FC236}">
                <a16:creationId xmlns:a16="http://schemas.microsoft.com/office/drawing/2014/main" id="{EE5D0725-ACCB-7E4C-A75E-AF8B6D26FC85}"/>
              </a:ext>
            </a:extLst>
          </p:cNvPr>
          <p:cNvSpPr>
            <a:spLocks noGrp="1"/>
          </p:cNvSpPr>
          <p:nvPr>
            <p:ph idx="1"/>
          </p:nvPr>
        </p:nvSpPr>
        <p:spPr>
          <a:xfrm>
            <a:off x="838200" y="1229033"/>
            <a:ext cx="10515600" cy="4947930"/>
          </a:xfrm>
        </p:spPr>
        <p:txBody>
          <a:bodyPr>
            <a:normAutofit fontScale="62500" lnSpcReduction="20000"/>
          </a:bodyPr>
          <a:lstStyle/>
          <a:p>
            <a:pPr marL="0" indent="0">
              <a:buNone/>
            </a:pPr>
            <a:endParaRPr lang="fr-MA" sz="2400" dirty="0"/>
          </a:p>
          <a:p>
            <a:r>
              <a:rPr lang="fr-FR" dirty="0"/>
              <a:t>Les données de ce fichier sont bien détaillés .</a:t>
            </a:r>
          </a:p>
          <a:p>
            <a:r>
              <a:rPr lang="fr-FR" dirty="0"/>
              <a:t>Les champs qui se terminent par _t sont des dates</a:t>
            </a:r>
          </a:p>
          <a:p>
            <a:r>
              <a:rPr lang="fr-FR" dirty="0"/>
              <a:t>les champs qui se terminent par _datetime sont des dates au format iso8601</a:t>
            </a:r>
          </a:p>
          <a:p>
            <a:r>
              <a:rPr lang="fr-FR" dirty="0"/>
              <a:t>les champs qui se terminent par _tags sont une liste de balises séparées par des virgules (par exemple, categories_tags est l'ensemble de balises normalisées de l'ordinateur du champ catégories)</a:t>
            </a:r>
          </a:p>
          <a:p>
            <a:r>
              <a:rPr lang="fr-FR" dirty="0"/>
              <a:t>les champs qui se terminent par un code de langue à 2 lettres (par exemple Fr pour le français) sont l'ensemble des balises dans cette langue</a:t>
            </a:r>
          </a:p>
          <a:p>
            <a:r>
              <a:rPr lang="fr-FR" dirty="0"/>
              <a:t>les champs qui se terminent par </a:t>
            </a:r>
            <a:r>
              <a:rPr lang="fr-FR" b="1" dirty="0"/>
              <a:t>_100g </a:t>
            </a:r>
            <a:r>
              <a:rPr lang="fr-FR" dirty="0"/>
              <a:t>correspondent à la quantité d'un nutriment (en g, ou kJ pour l'énergie) pour </a:t>
            </a:r>
            <a:r>
              <a:rPr lang="fr-FR" b="1" dirty="0"/>
              <a:t>100 g </a:t>
            </a:r>
            <a:r>
              <a:rPr lang="fr-FR" dirty="0"/>
              <a:t>ou </a:t>
            </a:r>
            <a:r>
              <a:rPr lang="fr-FR" b="1" dirty="0"/>
              <a:t>100 ml </a:t>
            </a:r>
            <a:r>
              <a:rPr lang="fr-FR" dirty="0"/>
              <a:t>de produit</a:t>
            </a:r>
          </a:p>
          <a:p>
            <a:r>
              <a:rPr lang="fr-FR" dirty="0"/>
              <a:t>Un </a:t>
            </a:r>
            <a:r>
              <a:rPr lang="fr-FR" b="1" dirty="0"/>
              <a:t>Nutriscore</a:t>
            </a:r>
            <a:r>
              <a:rPr lang="fr-FR" dirty="0"/>
              <a:t> allant de </a:t>
            </a:r>
            <a:r>
              <a:rPr lang="fr-FR" b="1" dirty="0"/>
              <a:t>-15 </a:t>
            </a:r>
            <a:r>
              <a:rPr lang="fr-FR" dirty="0"/>
              <a:t>à</a:t>
            </a:r>
            <a:r>
              <a:rPr lang="fr-FR" b="1" dirty="0"/>
              <a:t> 40 </a:t>
            </a:r>
            <a:r>
              <a:rPr lang="fr-FR" dirty="0"/>
              <a:t>qui constitue une note selon les nutriments contenus dans les aliments.</a:t>
            </a:r>
          </a:p>
          <a:p>
            <a:r>
              <a:rPr lang="fr-FR" sz="2100" dirty="0"/>
              <a:t>Un  </a:t>
            </a:r>
            <a:r>
              <a:rPr lang="fr-FR" sz="2100" b="1" dirty="0"/>
              <a:t>Nutrigrade</a:t>
            </a:r>
            <a:r>
              <a:rPr lang="fr-FR" sz="2100" dirty="0"/>
              <a:t> qui  est un étiquetage nutritionnel coloré qui classe de </a:t>
            </a:r>
            <a:r>
              <a:rPr lang="fr-FR" sz="2100" b="1" dirty="0"/>
              <a:t>A</a:t>
            </a:r>
            <a:r>
              <a:rPr lang="fr-FR" sz="2100" dirty="0"/>
              <a:t> à </a:t>
            </a:r>
            <a:r>
              <a:rPr lang="fr-FR" sz="2100" b="1" dirty="0"/>
              <a:t>E</a:t>
            </a:r>
            <a:r>
              <a:rPr lang="fr-FR" sz="2100" dirty="0"/>
              <a:t> les aliments. </a:t>
            </a:r>
          </a:p>
          <a:p>
            <a:r>
              <a:rPr lang="fr-FR" dirty="0"/>
              <a:t>les champs qui se terminent par _portion correspondent à la quantité d'un nutriment (en g, ou kJ pour l'énergie) pour 1 portion du produit</a:t>
            </a:r>
          </a:p>
          <a:p>
            <a:pPr>
              <a:buFont typeface="Wingdings" pitchFamily="2" charset="2"/>
              <a:buChar char="§"/>
            </a:pPr>
            <a:r>
              <a:rPr lang="fr-FR" dirty="0"/>
              <a:t>A ce stade je cherche à déterminer les </a:t>
            </a:r>
            <a:r>
              <a:rPr lang="fr-FR" b="1" dirty="0"/>
              <a:t>variables</a:t>
            </a:r>
            <a:r>
              <a:rPr lang="fr-FR" dirty="0"/>
              <a:t> qui sont à la fois </a:t>
            </a:r>
            <a:r>
              <a:rPr lang="fr-FR" b="1" dirty="0"/>
              <a:t>pertinentes et utiles </a:t>
            </a:r>
            <a:r>
              <a:rPr lang="fr-FR" dirty="0"/>
              <a:t>dans le cadre du </a:t>
            </a:r>
            <a:r>
              <a:rPr lang="fr-FR" b="1" dirty="0"/>
              <a:t>projet</a:t>
            </a:r>
            <a:r>
              <a:rPr lang="fr-FR" dirty="0"/>
              <a:t> et d’idée d’application et ainsi </a:t>
            </a:r>
            <a:r>
              <a:rPr lang="fr-FR" b="1" dirty="0"/>
              <a:t>exclure</a:t>
            </a:r>
            <a:r>
              <a:rPr lang="fr-FR" dirty="0"/>
              <a:t> les </a:t>
            </a:r>
            <a:r>
              <a:rPr lang="fr-FR" b="1" dirty="0"/>
              <a:t>variables</a:t>
            </a:r>
            <a:r>
              <a:rPr lang="fr-FR" dirty="0"/>
              <a:t> inutiles et qui ont un taux de </a:t>
            </a:r>
            <a:r>
              <a:rPr lang="fr-FR" b="1" dirty="0"/>
              <a:t>nan élevé</a:t>
            </a:r>
            <a:r>
              <a:rPr lang="fr-FR" dirty="0"/>
              <a:t>.</a:t>
            </a:r>
          </a:p>
          <a:p>
            <a:pPr>
              <a:buFont typeface="Wingdings" pitchFamily="2" charset="2"/>
              <a:buChar char="§"/>
            </a:pPr>
            <a:r>
              <a:rPr lang="fr-FR" dirty="0"/>
              <a:t>Par la suite il sera possible d'envisager des </a:t>
            </a:r>
            <a:r>
              <a:rPr lang="fr-FR" b="1" dirty="0"/>
              <a:t>stratégies d'imputation </a:t>
            </a:r>
            <a:r>
              <a:rPr lang="fr-FR" dirty="0"/>
              <a:t>pour compléter les valeurs </a:t>
            </a:r>
            <a:r>
              <a:rPr lang="fr-FR" b="1" dirty="0"/>
              <a:t>manquantes</a:t>
            </a:r>
            <a:r>
              <a:rPr lang="fr-FR" dirty="0"/>
              <a:t> pour les données nécessaires à l'analyse</a:t>
            </a:r>
          </a:p>
          <a:p>
            <a:pPr marL="0" indent="0">
              <a:buNone/>
            </a:pPr>
            <a:endParaRPr lang="fr-FR" dirty="0"/>
          </a:p>
        </p:txBody>
      </p:sp>
    </p:spTree>
    <p:extLst>
      <p:ext uri="{BB962C8B-B14F-4D97-AF65-F5344CB8AC3E}">
        <p14:creationId xmlns:p14="http://schemas.microsoft.com/office/powerpoint/2010/main" val="281318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FB59C-1F85-3C43-B066-A30B9DD0B5FE}"/>
              </a:ext>
            </a:extLst>
          </p:cNvPr>
          <p:cNvSpPr>
            <a:spLocks noGrp="1"/>
          </p:cNvSpPr>
          <p:nvPr>
            <p:ph type="title"/>
          </p:nvPr>
        </p:nvSpPr>
        <p:spPr>
          <a:xfrm>
            <a:off x="838200" y="97971"/>
            <a:ext cx="10515600" cy="947098"/>
          </a:xfrm>
        </p:spPr>
        <p:txBody>
          <a:bodyPr>
            <a:noAutofit/>
          </a:bodyPr>
          <a:lstStyle/>
          <a:p>
            <a:pPr algn="ctr"/>
            <a:r>
              <a:rPr lang="fr-MA" sz="3600" b="1" dirty="0"/>
              <a:t>Nettoyage du jeu de données :</a:t>
            </a:r>
            <a:endParaRPr lang="fr-FR" sz="3600" dirty="0"/>
          </a:p>
        </p:txBody>
      </p:sp>
      <p:sp>
        <p:nvSpPr>
          <p:cNvPr id="4" name="Espace réservé du contenu 3">
            <a:extLst>
              <a:ext uri="{FF2B5EF4-FFF2-40B4-BE49-F238E27FC236}">
                <a16:creationId xmlns:a16="http://schemas.microsoft.com/office/drawing/2014/main" id="{327F2840-0030-B241-9AA8-7712387A70EF}"/>
              </a:ext>
            </a:extLst>
          </p:cNvPr>
          <p:cNvSpPr>
            <a:spLocks noGrp="1"/>
          </p:cNvSpPr>
          <p:nvPr>
            <p:ph idx="1"/>
          </p:nvPr>
        </p:nvSpPr>
        <p:spPr>
          <a:xfrm>
            <a:off x="167244" y="1251857"/>
            <a:ext cx="10515600" cy="5043859"/>
          </a:xfrm>
        </p:spPr>
        <p:txBody>
          <a:bodyPr/>
          <a:lstStyle/>
          <a:p>
            <a:r>
              <a:rPr lang="fr-FR" dirty="0"/>
              <a:t>Beaucoup de données manquantes sur plusieurs variables, il y a même des colonnes vides à </a:t>
            </a:r>
            <a:r>
              <a:rPr lang="fr-FR" b="1" dirty="0"/>
              <a:t>100%</a:t>
            </a:r>
          </a:p>
          <a:p>
            <a:r>
              <a:rPr lang="fr-FR" dirty="0"/>
              <a:t>Je crée un premier filtre en supprimant les données avec </a:t>
            </a:r>
            <a:r>
              <a:rPr lang="fr-FR" b="1" dirty="0"/>
              <a:t>90%</a:t>
            </a:r>
            <a:r>
              <a:rPr lang="fr-FR" dirty="0"/>
              <a:t> de données </a:t>
            </a:r>
            <a:r>
              <a:rPr lang="fr-FR" b="1" dirty="0"/>
              <a:t>manquantes</a:t>
            </a:r>
            <a:r>
              <a:rPr lang="fr-FR" dirty="0"/>
              <a:t> et plus</a:t>
            </a:r>
          </a:p>
          <a:p>
            <a:endParaRPr lang="fr-FR" dirty="0"/>
          </a:p>
        </p:txBody>
      </p:sp>
      <p:pic>
        <p:nvPicPr>
          <p:cNvPr id="6" name="Image 5" descr="Une image contenant texte&#10;&#10;Description générée automatiquement">
            <a:extLst>
              <a:ext uri="{FF2B5EF4-FFF2-40B4-BE49-F238E27FC236}">
                <a16:creationId xmlns:a16="http://schemas.microsoft.com/office/drawing/2014/main" id="{E3B84FAE-1CF1-E84A-9DF6-C794F98F5308}"/>
              </a:ext>
            </a:extLst>
          </p:cNvPr>
          <p:cNvPicPr>
            <a:picLocks noChangeAspect="1"/>
          </p:cNvPicPr>
          <p:nvPr/>
        </p:nvPicPr>
        <p:blipFill>
          <a:blip r:embed="rId2"/>
          <a:stretch>
            <a:fillRect/>
          </a:stretch>
        </p:blipFill>
        <p:spPr>
          <a:xfrm>
            <a:off x="7313056" y="5515429"/>
            <a:ext cx="4711700" cy="1244600"/>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19257ABC-D971-F04F-87F4-2B853A8A8260}"/>
              </a:ext>
            </a:extLst>
          </p:cNvPr>
          <p:cNvPicPr>
            <a:picLocks noChangeAspect="1"/>
          </p:cNvPicPr>
          <p:nvPr/>
        </p:nvPicPr>
        <p:blipFill>
          <a:blip r:embed="rId3"/>
          <a:stretch>
            <a:fillRect/>
          </a:stretch>
        </p:blipFill>
        <p:spPr>
          <a:xfrm>
            <a:off x="1614294" y="3124241"/>
            <a:ext cx="6108700" cy="2184400"/>
          </a:xfrm>
          <a:prstGeom prst="rect">
            <a:avLst/>
          </a:prstGeom>
        </p:spPr>
      </p:pic>
    </p:spTree>
    <p:extLst>
      <p:ext uri="{BB962C8B-B14F-4D97-AF65-F5344CB8AC3E}">
        <p14:creationId xmlns:p14="http://schemas.microsoft.com/office/powerpoint/2010/main" val="3224153812"/>
      </p:ext>
    </p:extLst>
  </p:cSld>
  <p:clrMapOvr>
    <a:masterClrMapping/>
  </p:clrMapOvr>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1626</Words>
  <Application>Microsoft Macintosh PowerPoint</Application>
  <PresentationFormat>Grand écran</PresentationFormat>
  <Paragraphs>198</Paragraphs>
  <Slides>52</Slides>
  <Notes>22</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52</vt:i4>
      </vt:variant>
    </vt:vector>
  </HeadingPairs>
  <TitlesOfParts>
    <vt:vector size="60" baseType="lpstr">
      <vt:lpstr>Aharoni</vt:lpstr>
      <vt:lpstr>Arial</vt:lpstr>
      <vt:lpstr>Athelas</vt:lpstr>
      <vt:lpstr>Avenir Next LT Pro</vt:lpstr>
      <vt:lpstr>Calibri</vt:lpstr>
      <vt:lpstr>Courier New</vt:lpstr>
      <vt:lpstr>Wingdings</vt:lpstr>
      <vt:lpstr>FadeVTI</vt:lpstr>
      <vt:lpstr>  Présentation du projet 3 : Concevez une application au service de la santé publique  </vt:lpstr>
      <vt:lpstr>Projet 3 : Concevez une application au service de la santé publique</vt:lpstr>
      <vt:lpstr>Introduction : </vt:lpstr>
      <vt:lpstr> Définir l’idée d'application :</vt:lpstr>
      <vt:lpstr> Définir l’idée d'application :</vt:lpstr>
      <vt:lpstr>Schéma résumant le fonctionnement : </vt:lpstr>
      <vt:lpstr>Inspection des données</vt:lpstr>
      <vt:lpstr>Inspection des données</vt:lpstr>
      <vt:lpstr>Nettoyage du jeu de données :</vt:lpstr>
      <vt:lpstr>Nettoyage du jeu de données :</vt:lpstr>
      <vt:lpstr>Nettoyage du jeu de données :</vt:lpstr>
      <vt:lpstr>Nettoyage du jeu de données :</vt:lpstr>
      <vt:lpstr>Gestion des doublons</vt:lpstr>
      <vt:lpstr>Gestion des outliers</vt:lpstr>
      <vt:lpstr>Gestion des outliers</vt:lpstr>
      <vt:lpstr>Gestion des outliers</vt:lpstr>
      <vt:lpstr>Gestion des outliers</vt:lpstr>
      <vt:lpstr>Présentation PowerPoint</vt:lpstr>
      <vt:lpstr>Présentation PowerPoint</vt:lpstr>
      <vt:lpstr>Sélection des variables</vt:lpstr>
      <vt:lpstr>Sélection des variables</vt:lpstr>
      <vt:lpstr>Filtre sur les lignes</vt:lpstr>
      <vt:lpstr>Vérification des distributions</vt:lpstr>
      <vt:lpstr> </vt:lpstr>
      <vt:lpstr>Matrice des corrélations</vt:lpstr>
      <vt:lpstr>Imputation des données</vt:lpstr>
      <vt:lpstr>Imputation des données</vt:lpstr>
      <vt:lpstr>Imputation des données</vt:lpstr>
      <vt:lpstr>Imputation des données</vt:lpstr>
      <vt:lpstr>Imputation des données</vt:lpstr>
      <vt:lpstr>Imputation des données</vt:lpstr>
      <vt:lpstr>Imputation des données</vt:lpstr>
      <vt:lpstr>Imputation des données</vt:lpstr>
      <vt:lpstr>Analyse bi variée</vt:lpstr>
      <vt:lpstr>Anova</vt:lpstr>
      <vt:lpstr>Présentation PowerPoint</vt:lpstr>
      <vt:lpstr>ANOVA</vt:lpstr>
      <vt:lpstr>Anova</vt:lpstr>
      <vt:lpstr>Anova</vt:lpstr>
      <vt:lpstr>Anova</vt:lpstr>
      <vt:lpstr>Anova</vt:lpstr>
      <vt:lpstr>Anova</vt:lpstr>
      <vt:lpstr>Anova</vt:lpstr>
      <vt:lpstr>Anova</vt:lpstr>
      <vt:lpstr>ACP </vt:lpstr>
      <vt:lpstr>ACP</vt:lpstr>
      <vt:lpstr>ACP</vt:lpstr>
      <vt:lpstr>Application de santé</vt:lpstr>
      <vt:lpstr>Conclusion</vt:lpstr>
      <vt:lpstr>Annexes</vt:lpstr>
      <vt:lpstr>Discussion :</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Présentation du projet 3 : Concevez une application au service de la santé publique  </dc:title>
  <dc:creator>Hanane Maghlazi</dc:creator>
  <cp:lastModifiedBy>Hanane Maghlazi</cp:lastModifiedBy>
  <cp:revision>5</cp:revision>
  <dcterms:created xsi:type="dcterms:W3CDTF">2022-07-04T18:59:33Z</dcterms:created>
  <dcterms:modified xsi:type="dcterms:W3CDTF">2022-07-07T08:41:56Z</dcterms:modified>
</cp:coreProperties>
</file>